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media/image18.jpg" ContentType="image/gif"/>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8" r:id="rId4"/>
    <p:sldMasterId id="2147483721" r:id="rId5"/>
  </p:sldMasterIdLst>
  <p:notesMasterIdLst>
    <p:notesMasterId r:id="rId32"/>
  </p:notesMasterIdLst>
  <p:sldIdLst>
    <p:sldId id="328" r:id="rId6"/>
    <p:sldId id="419" r:id="rId7"/>
    <p:sldId id="482" r:id="rId8"/>
    <p:sldId id="259" r:id="rId9"/>
    <p:sldId id="261" r:id="rId10"/>
    <p:sldId id="256" r:id="rId11"/>
    <p:sldId id="266" r:id="rId12"/>
    <p:sldId id="483" r:id="rId13"/>
    <p:sldId id="273" r:id="rId14"/>
    <p:sldId id="275" r:id="rId15"/>
    <p:sldId id="276" r:id="rId16"/>
    <p:sldId id="263" r:id="rId17"/>
    <p:sldId id="262" r:id="rId18"/>
    <p:sldId id="265" r:id="rId19"/>
    <p:sldId id="264" r:id="rId20"/>
    <p:sldId id="484" r:id="rId21"/>
    <p:sldId id="468" r:id="rId22"/>
    <p:sldId id="485" r:id="rId23"/>
    <p:sldId id="1464" r:id="rId24"/>
    <p:sldId id="1465" r:id="rId25"/>
    <p:sldId id="1466" r:id="rId26"/>
    <p:sldId id="1467" r:id="rId27"/>
    <p:sldId id="1469" r:id="rId28"/>
    <p:sldId id="286" r:id="rId29"/>
    <p:sldId id="1471" r:id="rId30"/>
    <p:sldId id="1470"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682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EE6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A317B6-8C65-4490-9829-6551894D6B63}" v="147" dt="2024-06-25T09:34:58.3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190" autoAdjust="0"/>
  </p:normalViewPr>
  <p:slideViewPr>
    <p:cSldViewPr snapToGrid="0">
      <p:cViewPr varScale="1">
        <p:scale>
          <a:sx n="68" d="100"/>
          <a:sy n="68" d="100"/>
        </p:scale>
        <p:origin x="1234" y="53"/>
      </p:cViewPr>
      <p:guideLst>
        <p:guide orient="horz" pos="2160"/>
        <p:guide pos="682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B866C44-5BC4-994D-980D-70B98E1D26D3}" type="datetimeFigureOut">
              <a:rPr lang="en-US" smtClean="0"/>
              <a:t>6/25/2024</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3AE5FE1-B944-8C4D-8905-F8D3B85F3C57}" type="slidenum">
              <a:rPr lang="en-GB" smtClean="0"/>
              <a:t>‹#›</a:t>
            </a:fld>
            <a:endParaRPr lang="en-GB"/>
          </a:p>
        </p:txBody>
      </p:sp>
    </p:spTree>
    <p:extLst>
      <p:ext uri="{BB962C8B-B14F-4D97-AF65-F5344CB8AC3E}">
        <p14:creationId xmlns:p14="http://schemas.microsoft.com/office/powerpoint/2010/main" val="31366394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introduction and welcome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BBD4C2-CEB4-480E-984C-DC5CC2B7DA5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2676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AE5FE1-B944-8C4D-8905-F8D3B85F3C57}" type="slidenum">
              <a:rPr lang="en-GB" smtClean="0"/>
              <a:t>19</a:t>
            </a:fld>
            <a:endParaRPr lang="en-GB"/>
          </a:p>
        </p:txBody>
      </p:sp>
    </p:spTree>
    <p:extLst>
      <p:ext uri="{BB962C8B-B14F-4D97-AF65-F5344CB8AC3E}">
        <p14:creationId xmlns:p14="http://schemas.microsoft.com/office/powerpoint/2010/main" val="2966043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rtlCol="0"/>
          <a:lstStyle>
            <a:defPPr>
              <a:defRPr lang="en-GB"/>
            </a:defPPr>
          </a:lstStyle>
          <a:p>
            <a:pPr rtl="0"/>
            <a:endParaRPr lang="en-GB" dirty="0"/>
          </a:p>
        </p:txBody>
      </p:sp>
      <p:sp>
        <p:nvSpPr>
          <p:cNvPr id="4" name="Slide Number Placeholder 3"/>
          <p:cNvSpPr>
            <a:spLocks noGrp="1"/>
          </p:cNvSpPr>
          <p:nvPr>
            <p:ph type="sldNum" sz="quarter" idx="5"/>
          </p:nvPr>
        </p:nvSpPr>
        <p:spPr/>
        <p:txBody>
          <a:bodyPr rtlCol="0"/>
          <a:lstStyle>
            <a:defPPr>
              <a:defRPr lang="en-GB"/>
            </a:defPPr>
          </a:lstStyle>
          <a:p>
            <a:pPr rtl="0"/>
            <a:fld id="{7C366290-4595-5745-A50F-D5EC13BAC604}" type="slidenum">
              <a:rPr lang="en-GB" smtClean="0"/>
              <a:t>23</a:t>
            </a:fld>
            <a:endParaRPr lang="en-GB" dirty="0"/>
          </a:p>
        </p:txBody>
      </p:sp>
    </p:spTree>
    <p:extLst>
      <p:ext uri="{BB962C8B-B14F-4D97-AF65-F5344CB8AC3E}">
        <p14:creationId xmlns:p14="http://schemas.microsoft.com/office/powerpoint/2010/main" val="29157298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E65A7FC-2FA2-45A8-9AE5-6C4461319F69}" type="datetimeFigureOut">
              <a:rPr lang="en-GB" smtClean="0"/>
              <a:t>25/06/2024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9E89BD-54B3-4044-9712-637B20D421FA}" type="slidenum">
              <a:rPr lang="en-GB" smtClean="0"/>
              <a:t>‹#›</a:t>
            </a:fld>
            <a:endParaRPr lang="en-GB"/>
          </a:p>
        </p:txBody>
      </p:sp>
    </p:spTree>
    <p:extLst>
      <p:ext uri="{BB962C8B-B14F-4D97-AF65-F5344CB8AC3E}">
        <p14:creationId xmlns:p14="http://schemas.microsoft.com/office/powerpoint/2010/main" val="4202453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E65A7FC-2FA2-45A8-9AE5-6C4461319F69}" type="datetimeFigureOut">
              <a:rPr lang="en-GB" smtClean="0"/>
              <a:t>25/06/2024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9E89BD-54B3-4044-9712-637B20D421FA}" type="slidenum">
              <a:rPr lang="en-GB" smtClean="0"/>
              <a:t>‹#›</a:t>
            </a:fld>
            <a:endParaRPr lang="en-GB"/>
          </a:p>
        </p:txBody>
      </p:sp>
    </p:spTree>
    <p:extLst>
      <p:ext uri="{BB962C8B-B14F-4D97-AF65-F5344CB8AC3E}">
        <p14:creationId xmlns:p14="http://schemas.microsoft.com/office/powerpoint/2010/main" val="1716642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E65A7FC-2FA2-45A8-9AE5-6C4461319F69}" type="datetimeFigureOut">
              <a:rPr lang="en-GB" smtClean="0"/>
              <a:t>25/06/2024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9E89BD-54B3-4044-9712-637B20D421FA}" type="slidenum">
              <a:rPr lang="en-GB" smtClean="0"/>
              <a:t>‹#›</a:t>
            </a:fld>
            <a:endParaRPr lang="en-GB"/>
          </a:p>
        </p:txBody>
      </p:sp>
    </p:spTree>
    <p:extLst>
      <p:ext uri="{BB962C8B-B14F-4D97-AF65-F5344CB8AC3E}">
        <p14:creationId xmlns:p14="http://schemas.microsoft.com/office/powerpoint/2010/main" val="40965983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Iphone_06_layout">
    <p:spTree>
      <p:nvGrpSpPr>
        <p:cNvPr id="1" name="Shape 17"/>
        <p:cNvGrpSpPr/>
        <p:nvPr/>
      </p:nvGrpSpPr>
      <p:grpSpPr>
        <a:xfrm>
          <a:off x="0" y="0"/>
          <a:ext cx="0" cy="0"/>
          <a:chOff x="0" y="0"/>
          <a:chExt cx="0" cy="0"/>
        </a:xfrm>
      </p:grpSpPr>
      <p:sp>
        <p:nvSpPr>
          <p:cNvPr id="3" name="Shape 19"/>
          <p:cNvSpPr/>
          <p:nvPr/>
        </p:nvSpPr>
        <p:spPr>
          <a:xfrm>
            <a:off x="11512551" y="236539"/>
            <a:ext cx="480483" cy="479425"/>
          </a:xfrm>
          <a:prstGeom prst="ellipse">
            <a:avLst/>
          </a:prstGeom>
          <a:solidFill>
            <a:schemeClr val="accent1"/>
          </a:solidFill>
          <a:ln w="9525" cap="flat" cmpd="sng">
            <a:solidFill>
              <a:schemeClr val="accent1"/>
            </a:solidFill>
            <a:prstDash val="solid"/>
            <a:miter/>
            <a:headEnd type="none" w="med" len="med"/>
            <a:tailEnd type="none" w="med" len="med"/>
          </a:ln>
        </p:spPr>
        <p:txBody>
          <a:bodyPr lIns="34275" tIns="17138" rIns="34275" bIns="17138" anchor="ctr"/>
          <a:lstStyle/>
          <a:p>
            <a:pPr algn="ctr">
              <a:defRPr/>
            </a:pPr>
            <a:endParaRPr sz="1350" kern="0">
              <a:solidFill>
                <a:srgbClr val="FFFFFF"/>
              </a:solidFill>
              <a:latin typeface="Lato"/>
              <a:ea typeface="Lato"/>
              <a:cs typeface="Lato"/>
              <a:sym typeface="Lato"/>
              <a:rtl val="0"/>
            </a:endParaRPr>
          </a:p>
        </p:txBody>
      </p:sp>
      <p:sp>
        <p:nvSpPr>
          <p:cNvPr id="4" name="Shape 20"/>
          <p:cNvSpPr txBox="1"/>
          <p:nvPr/>
        </p:nvSpPr>
        <p:spPr>
          <a:xfrm>
            <a:off x="11557001" y="303214"/>
            <a:ext cx="404284" cy="307975"/>
          </a:xfrm>
          <a:prstGeom prst="rect">
            <a:avLst/>
          </a:prstGeom>
          <a:noFill/>
          <a:ln>
            <a:noFill/>
          </a:ln>
        </p:spPr>
        <p:txBody>
          <a:bodyPr lIns="68550" tIns="34275" rIns="68550" bIns="34275"/>
          <a:lstStyle/>
          <a:p>
            <a:pPr algn="ctr">
              <a:buSzPct val="25000"/>
              <a:defRPr/>
            </a:pPr>
            <a:fld id="{2AA8A2CC-8CBE-497F-BF27-45179008140E}" type="slidenum">
              <a:rPr lang="en-US" sz="1050" b="1" kern="0">
                <a:solidFill>
                  <a:srgbClr val="FFFFFF"/>
                </a:solidFill>
                <a:latin typeface="Lato"/>
                <a:ea typeface="Lato"/>
                <a:cs typeface="Lato"/>
                <a:sym typeface="Lato"/>
                <a:rtl val="0"/>
              </a:rPr>
              <a:pPr algn="ctr">
                <a:buSzPct val="25000"/>
                <a:defRPr/>
              </a:pPr>
              <a:t>‹#›</a:t>
            </a:fld>
            <a:endParaRPr lang="en-US" sz="1050" b="1" kern="0">
              <a:solidFill>
                <a:srgbClr val="FFFFFF"/>
              </a:solidFill>
              <a:latin typeface="Lato"/>
              <a:ea typeface="Lato"/>
              <a:cs typeface="Lato"/>
              <a:sym typeface="Lato"/>
              <a:rtl val="0"/>
            </a:endParaRPr>
          </a:p>
        </p:txBody>
      </p:sp>
      <p:sp>
        <p:nvSpPr>
          <p:cNvPr id="5" name="Shape 21"/>
          <p:cNvSpPr/>
          <p:nvPr/>
        </p:nvSpPr>
        <p:spPr>
          <a:xfrm>
            <a:off x="3896785" y="6256338"/>
            <a:ext cx="4404783" cy="430212"/>
          </a:xfrm>
          <a:prstGeom prst="rect">
            <a:avLst/>
          </a:prstGeom>
          <a:noFill/>
          <a:ln>
            <a:noFill/>
          </a:ln>
        </p:spPr>
        <p:txBody>
          <a:bodyPr lIns="68550" tIns="34275" rIns="68550" bIns="34275"/>
          <a:lstStyle/>
          <a:p>
            <a:pPr algn="ctr">
              <a:buSzPct val="25000"/>
              <a:defRPr/>
            </a:pPr>
            <a:r>
              <a:rPr lang="en-US" sz="900" kern="0">
                <a:solidFill>
                  <a:srgbClr val="2F2F2F"/>
                </a:solidFill>
                <a:latin typeface="Lato"/>
                <a:ea typeface="Lato"/>
                <a:cs typeface="Lato"/>
                <a:sym typeface="Lato"/>
                <a:rtl val="0"/>
              </a:rPr>
              <a:t>www.showmyhomework.co.uk</a:t>
            </a:r>
          </a:p>
          <a:p>
            <a:pPr algn="ctr">
              <a:buSzPct val="25000"/>
              <a:defRPr/>
            </a:pPr>
            <a:r>
              <a:rPr lang="en-US" sz="750" kern="0">
                <a:solidFill>
                  <a:srgbClr val="0E79C9"/>
                </a:solidFill>
                <a:latin typeface="Lato"/>
                <a:ea typeface="Lato"/>
                <a:cs typeface="Lato"/>
                <a:sym typeface="Lato"/>
                <a:rtl val="0"/>
              </a:rPr>
              <a:t>The world's No. 1 online homework solution</a:t>
            </a:r>
          </a:p>
        </p:txBody>
      </p:sp>
      <p:sp>
        <p:nvSpPr>
          <p:cNvPr id="18" name="Shape 18"/>
          <p:cNvSpPr>
            <a:spLocks noGrp="1"/>
          </p:cNvSpPr>
          <p:nvPr>
            <p:ph type="pic" idx="2"/>
          </p:nvPr>
        </p:nvSpPr>
        <p:spPr>
          <a:xfrm>
            <a:off x="5164496" y="2172282"/>
            <a:ext cx="1900261" cy="3364249"/>
          </a:xfrm>
          <a:prstGeom prst="rect">
            <a:avLst/>
          </a:prstGeom>
          <a:noFill/>
          <a:ln>
            <a:noFill/>
          </a:ln>
        </p:spPr>
      </p:sp>
    </p:spTree>
    <p:extLst>
      <p:ext uri="{BB962C8B-B14F-4D97-AF65-F5344CB8AC3E}">
        <p14:creationId xmlns:p14="http://schemas.microsoft.com/office/powerpoint/2010/main" val="3244261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65FF4DA0-B1F8-44B6-82F6-701B7D378E86}" type="datetimeFigureOut">
              <a:rPr lang="en-GB" smtClean="0"/>
              <a:t>25/06/2024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DB52107-63F6-4535-B3B3-96838B6EFED0}" type="slidenum">
              <a:rPr lang="en-GB" smtClean="0"/>
              <a:t>‹#›</a:t>
            </a:fld>
            <a:endParaRPr lang="en-GB"/>
          </a:p>
        </p:txBody>
      </p:sp>
    </p:spTree>
    <p:extLst>
      <p:ext uri="{BB962C8B-B14F-4D97-AF65-F5344CB8AC3E}">
        <p14:creationId xmlns:p14="http://schemas.microsoft.com/office/powerpoint/2010/main" val="10744797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5FF4DA0-B1F8-44B6-82F6-701B7D378E86}" type="datetimeFigureOut">
              <a:rPr lang="en-GB" smtClean="0"/>
              <a:t>25/06/2024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DB52107-63F6-4535-B3B3-96838B6EFED0}" type="slidenum">
              <a:rPr lang="en-GB" smtClean="0"/>
              <a:t>‹#›</a:t>
            </a:fld>
            <a:endParaRPr lang="en-GB"/>
          </a:p>
        </p:txBody>
      </p:sp>
    </p:spTree>
    <p:extLst>
      <p:ext uri="{BB962C8B-B14F-4D97-AF65-F5344CB8AC3E}">
        <p14:creationId xmlns:p14="http://schemas.microsoft.com/office/powerpoint/2010/main" val="13396314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5FF4DA0-B1F8-44B6-82F6-701B7D378E86}" type="datetimeFigureOut">
              <a:rPr lang="en-GB" smtClean="0"/>
              <a:t>25/06/2024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DB52107-63F6-4535-B3B3-96838B6EFED0}" type="slidenum">
              <a:rPr lang="en-GB" smtClean="0"/>
              <a:t>‹#›</a:t>
            </a:fld>
            <a:endParaRPr lang="en-GB"/>
          </a:p>
        </p:txBody>
      </p:sp>
    </p:spTree>
    <p:extLst>
      <p:ext uri="{BB962C8B-B14F-4D97-AF65-F5344CB8AC3E}">
        <p14:creationId xmlns:p14="http://schemas.microsoft.com/office/powerpoint/2010/main" val="26098782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5FF4DA0-B1F8-44B6-82F6-701B7D378E86}" type="datetimeFigureOut">
              <a:rPr lang="en-GB" smtClean="0"/>
              <a:t>25/06/2024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DB52107-63F6-4535-B3B3-96838B6EFED0}" type="slidenum">
              <a:rPr lang="en-GB" smtClean="0"/>
              <a:t>‹#›</a:t>
            </a:fld>
            <a:endParaRPr lang="en-GB"/>
          </a:p>
        </p:txBody>
      </p:sp>
    </p:spTree>
    <p:extLst>
      <p:ext uri="{BB962C8B-B14F-4D97-AF65-F5344CB8AC3E}">
        <p14:creationId xmlns:p14="http://schemas.microsoft.com/office/powerpoint/2010/main" val="29108697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5FF4DA0-B1F8-44B6-82F6-701B7D378E86}" type="datetimeFigureOut">
              <a:rPr lang="en-GB" smtClean="0"/>
              <a:t>25/06/2024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DB52107-63F6-4535-B3B3-96838B6EFED0}" type="slidenum">
              <a:rPr lang="en-GB" smtClean="0"/>
              <a:t>‹#›</a:t>
            </a:fld>
            <a:endParaRPr lang="en-GB"/>
          </a:p>
        </p:txBody>
      </p:sp>
    </p:spTree>
    <p:extLst>
      <p:ext uri="{BB962C8B-B14F-4D97-AF65-F5344CB8AC3E}">
        <p14:creationId xmlns:p14="http://schemas.microsoft.com/office/powerpoint/2010/main" val="19471658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5FF4DA0-B1F8-44B6-82F6-701B7D378E86}" type="datetimeFigureOut">
              <a:rPr lang="en-GB" smtClean="0"/>
              <a:t>25/06/2024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DB52107-63F6-4535-B3B3-96838B6EFED0}" type="slidenum">
              <a:rPr lang="en-GB" smtClean="0"/>
              <a:t>‹#›</a:t>
            </a:fld>
            <a:endParaRPr lang="en-GB"/>
          </a:p>
        </p:txBody>
      </p:sp>
    </p:spTree>
    <p:extLst>
      <p:ext uri="{BB962C8B-B14F-4D97-AF65-F5344CB8AC3E}">
        <p14:creationId xmlns:p14="http://schemas.microsoft.com/office/powerpoint/2010/main" val="25899812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FF4DA0-B1F8-44B6-82F6-701B7D378E86}" type="datetimeFigureOut">
              <a:rPr lang="en-GB" smtClean="0"/>
              <a:t>25/06/2024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DB52107-63F6-4535-B3B3-96838B6EFED0}" type="slidenum">
              <a:rPr lang="en-GB" smtClean="0"/>
              <a:t>‹#›</a:t>
            </a:fld>
            <a:endParaRPr lang="en-GB"/>
          </a:p>
        </p:txBody>
      </p:sp>
    </p:spTree>
    <p:extLst>
      <p:ext uri="{BB962C8B-B14F-4D97-AF65-F5344CB8AC3E}">
        <p14:creationId xmlns:p14="http://schemas.microsoft.com/office/powerpoint/2010/main" val="3038636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E65A7FC-2FA2-45A8-9AE5-6C4461319F69}" type="datetimeFigureOut">
              <a:rPr lang="en-GB" smtClean="0"/>
              <a:t>25/06/2024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9E89BD-54B3-4044-9712-637B20D421FA}" type="slidenum">
              <a:rPr lang="en-GB" smtClean="0"/>
              <a:t>‹#›</a:t>
            </a:fld>
            <a:endParaRPr lang="en-GB"/>
          </a:p>
        </p:txBody>
      </p:sp>
    </p:spTree>
    <p:extLst>
      <p:ext uri="{BB962C8B-B14F-4D97-AF65-F5344CB8AC3E}">
        <p14:creationId xmlns:p14="http://schemas.microsoft.com/office/powerpoint/2010/main" val="33716206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5FF4DA0-B1F8-44B6-82F6-701B7D378E86}" type="datetimeFigureOut">
              <a:rPr lang="en-GB" smtClean="0"/>
              <a:t>25/06/2024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DB52107-63F6-4535-B3B3-96838B6EFED0}" type="slidenum">
              <a:rPr lang="en-GB" smtClean="0"/>
              <a:t>‹#›</a:t>
            </a:fld>
            <a:endParaRPr lang="en-GB"/>
          </a:p>
        </p:txBody>
      </p:sp>
    </p:spTree>
    <p:extLst>
      <p:ext uri="{BB962C8B-B14F-4D97-AF65-F5344CB8AC3E}">
        <p14:creationId xmlns:p14="http://schemas.microsoft.com/office/powerpoint/2010/main" val="14333274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5FF4DA0-B1F8-44B6-82F6-701B7D378E86}" type="datetimeFigureOut">
              <a:rPr lang="en-GB" smtClean="0"/>
              <a:t>25/06/2024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DB52107-63F6-4535-B3B3-96838B6EFED0}" type="slidenum">
              <a:rPr lang="en-GB" smtClean="0"/>
              <a:t>‹#›</a:t>
            </a:fld>
            <a:endParaRPr lang="en-GB"/>
          </a:p>
        </p:txBody>
      </p:sp>
    </p:spTree>
    <p:extLst>
      <p:ext uri="{BB962C8B-B14F-4D97-AF65-F5344CB8AC3E}">
        <p14:creationId xmlns:p14="http://schemas.microsoft.com/office/powerpoint/2010/main" val="1061511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5FF4DA0-B1F8-44B6-82F6-701B7D378E86}" type="datetimeFigureOut">
              <a:rPr lang="en-GB" smtClean="0"/>
              <a:t>25/06/2024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DB52107-63F6-4535-B3B3-96838B6EFED0}" type="slidenum">
              <a:rPr lang="en-GB" smtClean="0"/>
              <a:t>‹#›</a:t>
            </a:fld>
            <a:endParaRPr lang="en-GB"/>
          </a:p>
        </p:txBody>
      </p:sp>
    </p:spTree>
    <p:extLst>
      <p:ext uri="{BB962C8B-B14F-4D97-AF65-F5344CB8AC3E}">
        <p14:creationId xmlns:p14="http://schemas.microsoft.com/office/powerpoint/2010/main" val="10311533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5FF4DA0-B1F8-44B6-82F6-701B7D378E86}" type="datetimeFigureOut">
              <a:rPr lang="en-GB" smtClean="0"/>
              <a:t>25/06/2024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DB52107-63F6-4535-B3B3-96838B6EFED0}" type="slidenum">
              <a:rPr lang="en-GB" smtClean="0"/>
              <a:t>‹#›</a:t>
            </a:fld>
            <a:endParaRPr lang="en-GB"/>
          </a:p>
        </p:txBody>
      </p:sp>
    </p:spTree>
    <p:extLst>
      <p:ext uri="{BB962C8B-B14F-4D97-AF65-F5344CB8AC3E}">
        <p14:creationId xmlns:p14="http://schemas.microsoft.com/office/powerpoint/2010/main" val="36173810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321BDD42-A026-44DA-8949-3BF44FB04812}"/>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3138304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321BDD42-A026-44DA-8949-3BF44FB04812}"/>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36820877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321BDD42-A026-44DA-8949-3BF44FB04812}"/>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4673805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321BDD42-A026-44DA-8949-3BF44FB04812}"/>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3693440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E65A7FC-2FA2-45A8-9AE5-6C4461319F69}" type="datetimeFigureOut">
              <a:rPr lang="en-GB" smtClean="0"/>
              <a:t>25/06/2024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9E89BD-54B3-4044-9712-637B20D421FA}" type="slidenum">
              <a:rPr lang="en-GB" smtClean="0"/>
              <a:t>‹#›</a:t>
            </a:fld>
            <a:endParaRPr lang="en-GB"/>
          </a:p>
        </p:txBody>
      </p:sp>
    </p:spTree>
    <p:extLst>
      <p:ext uri="{BB962C8B-B14F-4D97-AF65-F5344CB8AC3E}">
        <p14:creationId xmlns:p14="http://schemas.microsoft.com/office/powerpoint/2010/main" val="507068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E65A7FC-2FA2-45A8-9AE5-6C4461319F69}" type="datetimeFigureOut">
              <a:rPr lang="en-GB" smtClean="0"/>
              <a:t>25/06/2024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39E89BD-54B3-4044-9712-637B20D421FA}" type="slidenum">
              <a:rPr lang="en-GB" smtClean="0"/>
              <a:t>‹#›</a:t>
            </a:fld>
            <a:endParaRPr lang="en-GB"/>
          </a:p>
        </p:txBody>
      </p:sp>
    </p:spTree>
    <p:extLst>
      <p:ext uri="{BB962C8B-B14F-4D97-AF65-F5344CB8AC3E}">
        <p14:creationId xmlns:p14="http://schemas.microsoft.com/office/powerpoint/2010/main" val="2840747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E65A7FC-2FA2-45A8-9AE5-6C4461319F69}" type="datetimeFigureOut">
              <a:rPr lang="en-GB" smtClean="0"/>
              <a:t>25/06/2024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39E89BD-54B3-4044-9712-637B20D421FA}" type="slidenum">
              <a:rPr lang="en-GB" smtClean="0"/>
              <a:t>‹#›</a:t>
            </a:fld>
            <a:endParaRPr lang="en-GB"/>
          </a:p>
        </p:txBody>
      </p:sp>
    </p:spTree>
    <p:extLst>
      <p:ext uri="{BB962C8B-B14F-4D97-AF65-F5344CB8AC3E}">
        <p14:creationId xmlns:p14="http://schemas.microsoft.com/office/powerpoint/2010/main" val="906100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E65A7FC-2FA2-45A8-9AE5-6C4461319F69}" type="datetimeFigureOut">
              <a:rPr lang="en-GB" smtClean="0"/>
              <a:t>25/06/2024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39E89BD-54B3-4044-9712-637B20D421FA}" type="slidenum">
              <a:rPr lang="en-GB" smtClean="0"/>
              <a:t>‹#›</a:t>
            </a:fld>
            <a:endParaRPr lang="en-GB"/>
          </a:p>
        </p:txBody>
      </p:sp>
    </p:spTree>
    <p:extLst>
      <p:ext uri="{BB962C8B-B14F-4D97-AF65-F5344CB8AC3E}">
        <p14:creationId xmlns:p14="http://schemas.microsoft.com/office/powerpoint/2010/main" val="42264121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65A7FC-2FA2-45A8-9AE5-6C4461319F69}" type="datetimeFigureOut">
              <a:rPr lang="en-GB" smtClean="0"/>
              <a:t>25/06/2024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39E89BD-54B3-4044-9712-637B20D421FA}" type="slidenum">
              <a:rPr lang="en-GB" smtClean="0"/>
              <a:t>‹#›</a:t>
            </a:fld>
            <a:endParaRPr lang="en-GB"/>
          </a:p>
        </p:txBody>
      </p:sp>
    </p:spTree>
    <p:extLst>
      <p:ext uri="{BB962C8B-B14F-4D97-AF65-F5344CB8AC3E}">
        <p14:creationId xmlns:p14="http://schemas.microsoft.com/office/powerpoint/2010/main" val="2597599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E65A7FC-2FA2-45A8-9AE5-6C4461319F69}" type="datetimeFigureOut">
              <a:rPr lang="en-GB" smtClean="0"/>
              <a:t>25/06/2024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39E89BD-54B3-4044-9712-637B20D421FA}" type="slidenum">
              <a:rPr lang="en-GB" smtClean="0"/>
              <a:t>‹#›</a:t>
            </a:fld>
            <a:endParaRPr lang="en-GB"/>
          </a:p>
        </p:txBody>
      </p:sp>
    </p:spTree>
    <p:extLst>
      <p:ext uri="{BB962C8B-B14F-4D97-AF65-F5344CB8AC3E}">
        <p14:creationId xmlns:p14="http://schemas.microsoft.com/office/powerpoint/2010/main" val="16102163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E65A7FC-2FA2-45A8-9AE5-6C4461319F69}" type="datetimeFigureOut">
              <a:rPr lang="en-GB" smtClean="0"/>
              <a:t>25/06/2024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39E89BD-54B3-4044-9712-637B20D421FA}" type="slidenum">
              <a:rPr lang="en-GB" smtClean="0"/>
              <a:t>‹#›</a:t>
            </a:fld>
            <a:endParaRPr lang="en-GB"/>
          </a:p>
        </p:txBody>
      </p:sp>
    </p:spTree>
    <p:extLst>
      <p:ext uri="{BB962C8B-B14F-4D97-AF65-F5344CB8AC3E}">
        <p14:creationId xmlns:p14="http://schemas.microsoft.com/office/powerpoint/2010/main" val="5849964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2.jpeg"/><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65A7FC-2FA2-45A8-9AE5-6C4461319F69}" type="datetimeFigureOut">
              <a:rPr lang="en-GB" smtClean="0"/>
              <a:t>25/06/2024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9E89BD-54B3-4044-9712-637B20D421FA}" type="slidenum">
              <a:rPr lang="en-GB" smtClean="0"/>
              <a:t>‹#›</a:t>
            </a:fld>
            <a:endParaRPr lang="en-GB"/>
          </a:p>
        </p:txBody>
      </p:sp>
      <p:pic>
        <p:nvPicPr>
          <p:cNvPr id="7" name="Picture 6"/>
          <p:cNvPicPr>
            <a:picLocks noChangeAspect="1"/>
          </p:cNvPicPr>
          <p:nvPr userDrawn="1"/>
        </p:nvPicPr>
        <p:blipFill rotWithShape="1">
          <a:blip r:embed="rId14">
            <a:extLst>
              <a:ext uri="{28A0092B-C50C-407E-A947-70E740481C1C}">
                <a14:useLocalDpi xmlns:a14="http://schemas.microsoft.com/office/drawing/2010/main" val="0"/>
              </a:ext>
            </a:extLst>
          </a:blip>
          <a:srcRect l="28811" b="23872"/>
          <a:stretch/>
        </p:blipFill>
        <p:spPr>
          <a:xfrm>
            <a:off x="-22034" y="4416396"/>
            <a:ext cx="2122110" cy="2436096"/>
          </a:xfrm>
          <a:prstGeom prst="rect">
            <a:avLst/>
          </a:prstGeom>
        </p:spPr>
      </p:pic>
    </p:spTree>
    <p:extLst>
      <p:ext uri="{BB962C8B-B14F-4D97-AF65-F5344CB8AC3E}">
        <p14:creationId xmlns:p14="http://schemas.microsoft.com/office/powerpoint/2010/main" val="341240181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alphaModFix amt="25000"/>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FF4DA0-B1F8-44B6-82F6-701B7D378E86}" type="datetimeFigureOut">
              <a:rPr lang="en-GB" smtClean="0"/>
              <a:t>25/06/2024</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B52107-63F6-4535-B3B3-96838B6EFED0}" type="slidenum">
              <a:rPr lang="en-GB" smtClean="0"/>
              <a:t>‹#›</a:t>
            </a:fld>
            <a:endParaRPr lang="en-GB"/>
          </a:p>
        </p:txBody>
      </p:sp>
    </p:spTree>
    <p:extLst>
      <p:ext uri="{BB962C8B-B14F-4D97-AF65-F5344CB8AC3E}">
        <p14:creationId xmlns:p14="http://schemas.microsoft.com/office/powerpoint/2010/main" val="1998609612"/>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0.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hongkongwell.uk/zh/parents-faq/" TargetMode="External"/><Relationship Id="rId1" Type="http://schemas.openxmlformats.org/officeDocument/2006/relationships/slideLayout" Target="../slideLayouts/slideLayout21.xml"/><Relationship Id="rId6" Type="http://schemas.openxmlformats.org/officeDocument/2006/relationships/hyperlink" Target="https://hongkongwell.uk/zh/advices-emotion-support/" TargetMode="External"/><Relationship Id="rId5" Type="http://schemas.openxmlformats.org/officeDocument/2006/relationships/hyperlink" Target="https://docs.google.com/forms/d/e/1FAIpQLSdj9ja0HLftfc2Lzf2wI-5Uk5MIoqtt_xBy41qPAgehOkFgpQ/viewform" TargetMode="Externa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png"/><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pic>
        <p:nvPicPr>
          <p:cNvPr id="2" name="Picture 1" descr="C:\Users\Jjenkins\AppData\Local\Microsoft\Windows\Temporary Internet Files\Content.Outlook\4Z35EOAT\The Cam Academy Trust (higher res jpeg).jpg">
            <a:extLst>
              <a:ext uri="{FF2B5EF4-FFF2-40B4-BE49-F238E27FC236}">
                <a16:creationId xmlns:a16="http://schemas.microsoft.com/office/drawing/2014/main" id="{E697DD18-A664-43F0-B979-57DE97943C10}"/>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8073" y="199491"/>
            <a:ext cx="1571214" cy="1205239"/>
          </a:xfrm>
          <a:prstGeom prst="rect">
            <a:avLst/>
          </a:prstGeom>
          <a:noFill/>
          <a:ln>
            <a:solidFill>
              <a:srgbClr val="002060"/>
            </a:solidFill>
          </a:ln>
        </p:spPr>
      </p:pic>
      <p:sp>
        <p:nvSpPr>
          <p:cNvPr id="3" name="Rectangle 2">
            <a:extLst>
              <a:ext uri="{FF2B5EF4-FFF2-40B4-BE49-F238E27FC236}">
                <a16:creationId xmlns:a16="http://schemas.microsoft.com/office/drawing/2014/main" id="{5B70BC16-EEA9-44F7-A5CD-AF349121CEED}"/>
              </a:ext>
            </a:extLst>
          </p:cNvPr>
          <p:cNvSpPr/>
          <p:nvPr/>
        </p:nvSpPr>
        <p:spPr>
          <a:xfrm>
            <a:off x="666818" y="1404730"/>
            <a:ext cx="10858363" cy="3244543"/>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7200" b="1" i="0" u="none" strike="noStrike" kern="1200" cap="none" spc="0" normalizeH="0" baseline="0" noProof="0" dirty="0">
                <a:ln>
                  <a:noFill/>
                </a:ln>
                <a:effectLst/>
                <a:uLnTx/>
                <a:uFillTx/>
                <a:latin typeface="Calibri"/>
                <a:ea typeface="+mn-ea"/>
                <a:cs typeface="+mn-cs"/>
              </a:rPr>
              <a:t>Welcome to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7200" b="1" i="0" u="none" strike="noStrike" kern="1200" cap="none" spc="0" normalizeH="0" baseline="0" noProof="0" dirty="0">
                <a:ln>
                  <a:noFill/>
                </a:ln>
                <a:effectLst/>
                <a:uLnTx/>
                <a:uFillTx/>
                <a:latin typeface="Calibri"/>
                <a:ea typeface="+mn-ea"/>
                <a:cs typeface="+mn-cs"/>
              </a:rPr>
              <a:t>Cambourne Village College</a:t>
            </a:r>
          </a:p>
        </p:txBody>
      </p:sp>
    </p:spTree>
    <p:extLst>
      <p:ext uri="{BB962C8B-B14F-4D97-AF65-F5344CB8AC3E}">
        <p14:creationId xmlns:p14="http://schemas.microsoft.com/office/powerpoint/2010/main" val="21828474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20"/>
          <p:cNvSpPr>
            <a:spLocks noGrp="1" noChangeArrowheads="1"/>
          </p:cNvSpPr>
          <p:nvPr>
            <p:ph type="title"/>
          </p:nvPr>
        </p:nvSpPr>
        <p:spPr>
          <a:xfrm>
            <a:off x="1993901" y="574676"/>
            <a:ext cx="8220075" cy="993775"/>
          </a:xfrm>
        </p:spPr>
        <p:txBody>
          <a:bodyPr/>
          <a:lstStyle/>
          <a:p>
            <a:pPr algn="ctr" eaLnBrk="1" hangingPunct="1"/>
            <a:r>
              <a:rPr lang="en-GB" altLang="en-US" sz="3600" dirty="0">
                <a:solidFill>
                  <a:srgbClr val="8D358B"/>
                </a:solidFill>
                <a:latin typeface="Tuffy" panose="020B0603060100000000" pitchFamily="34" charset="0"/>
                <a:ea typeface="Tuffy" panose="020B0603060100000000" pitchFamily="34" charset="0"/>
                <a:cs typeface="Twinkl" pitchFamily="2" charset="0"/>
              </a:rPr>
              <a:t>How Long Can a Child or Young Person Receive an EHCP?</a:t>
            </a:r>
          </a:p>
        </p:txBody>
      </p:sp>
      <p:sp>
        <p:nvSpPr>
          <p:cNvPr id="5" name="Rectangle 4"/>
          <p:cNvSpPr>
            <a:spLocks noChangeArrowheads="1"/>
          </p:cNvSpPr>
          <p:nvPr/>
        </p:nvSpPr>
        <p:spPr bwMode="auto">
          <a:xfrm>
            <a:off x="2811992" y="2153180"/>
            <a:ext cx="2717800" cy="3542096"/>
          </a:xfrm>
          <a:prstGeom prst="rect">
            <a:avLst/>
          </a:prstGeom>
          <a:solidFill>
            <a:srgbClr val="EC73A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GB" altLang="en-US" sz="2400" dirty="0">
                <a:solidFill>
                  <a:schemeClr val="bg1"/>
                </a:solidFill>
                <a:latin typeface="+mj-lt"/>
                <a:ea typeface="Tuffy" panose="020B0603060100000000" pitchFamily="34" charset="0"/>
                <a:cs typeface="Tuffy" panose="020B0603060100000000" pitchFamily="34" charset="0"/>
              </a:rPr>
              <a:t>An EHCP should provide support from birth up to the age of 25 in order to support with further education, training and support into the workplace.</a:t>
            </a:r>
          </a:p>
        </p:txBody>
      </p:sp>
      <p:pic>
        <p:nvPicPr>
          <p:cNvPr id="92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1163" y="1992313"/>
            <a:ext cx="2189162"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20"/>
          <p:cNvSpPr>
            <a:spLocks noGrp="1" noChangeArrowheads="1"/>
          </p:cNvSpPr>
          <p:nvPr>
            <p:ph type="title"/>
          </p:nvPr>
        </p:nvSpPr>
        <p:spPr>
          <a:xfrm>
            <a:off x="1946276" y="531814"/>
            <a:ext cx="8220075" cy="993775"/>
          </a:xfrm>
        </p:spPr>
        <p:txBody>
          <a:bodyPr/>
          <a:lstStyle/>
          <a:p>
            <a:pPr algn="ctr" eaLnBrk="1" hangingPunct="1"/>
            <a:r>
              <a:rPr lang="en-GB" altLang="en-US" sz="3600">
                <a:solidFill>
                  <a:srgbClr val="8D358B"/>
                </a:solidFill>
                <a:latin typeface="Tuffy" panose="020B0603060100000000" pitchFamily="34" charset="0"/>
                <a:ea typeface="Tuffy" panose="020B0603060100000000" pitchFamily="34" charset="0"/>
                <a:cs typeface="Twinkl" pitchFamily="2" charset="0"/>
              </a:rPr>
              <a:t>How Can Parents or Carers Receive an EHCP for Their Child?</a:t>
            </a:r>
          </a:p>
        </p:txBody>
      </p:sp>
      <p:sp>
        <p:nvSpPr>
          <p:cNvPr id="5" name="Rectangle 4"/>
          <p:cNvSpPr>
            <a:spLocks noChangeArrowheads="1"/>
          </p:cNvSpPr>
          <p:nvPr/>
        </p:nvSpPr>
        <p:spPr bwMode="auto">
          <a:xfrm>
            <a:off x="1591732" y="1989138"/>
            <a:ext cx="8105423" cy="3911428"/>
          </a:xfrm>
          <a:prstGeom prst="rect">
            <a:avLst/>
          </a:prstGeom>
          <a:solidFill>
            <a:srgbClr val="F0864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a:lnSpc>
                <a:spcPct val="100000"/>
              </a:lnSpc>
              <a:spcBef>
                <a:spcPct val="0"/>
              </a:spcBef>
              <a:buNone/>
            </a:pPr>
            <a:r>
              <a:rPr lang="en-GB" altLang="en-US" sz="2400" dirty="0">
                <a:solidFill>
                  <a:schemeClr val="bg1"/>
                </a:solidFill>
                <a:latin typeface="+mj-lt"/>
                <a:ea typeface="Tuffy" panose="020B0603060100000000" pitchFamily="34" charset="0"/>
                <a:cs typeface="Tuffy" panose="020B0603060100000000" pitchFamily="34" charset="0"/>
              </a:rPr>
              <a:t>The first port of call for parents or carers is to speak to the school’s Heads of Year, if they have concerns about their child. </a:t>
            </a:r>
          </a:p>
          <a:p>
            <a:pPr algn="ctr" eaLnBrk="1" hangingPunct="1">
              <a:lnSpc>
                <a:spcPct val="100000"/>
              </a:lnSpc>
              <a:spcBef>
                <a:spcPct val="0"/>
              </a:spcBef>
              <a:buFontTx/>
              <a:buNone/>
            </a:pPr>
            <a:r>
              <a:rPr lang="en-GB" altLang="en-US" sz="2400" dirty="0">
                <a:solidFill>
                  <a:schemeClr val="bg1"/>
                </a:solidFill>
                <a:latin typeface="+mj-lt"/>
                <a:ea typeface="Tuffy" panose="020B0603060100000000" pitchFamily="34" charset="0"/>
                <a:cs typeface="Tuffy" panose="020B0603060100000000" pitchFamily="34" charset="0"/>
              </a:rPr>
              <a:t>Year Teams will then liaise with the school SENCo.</a:t>
            </a:r>
          </a:p>
          <a:p>
            <a:pPr algn="ctr" eaLnBrk="1" hangingPunct="1">
              <a:lnSpc>
                <a:spcPct val="100000"/>
              </a:lnSpc>
              <a:spcBef>
                <a:spcPct val="0"/>
              </a:spcBef>
              <a:buFontTx/>
              <a:buNone/>
            </a:pPr>
            <a:endParaRPr lang="en-GB" altLang="en-US" sz="2400" dirty="0">
              <a:solidFill>
                <a:schemeClr val="bg1"/>
              </a:solidFill>
              <a:latin typeface="+mj-lt"/>
              <a:ea typeface="Tuffy" panose="020B0603060100000000" pitchFamily="34" charset="0"/>
              <a:cs typeface="Tuffy" panose="020B0603060100000000" pitchFamily="34" charset="0"/>
            </a:endParaRPr>
          </a:p>
          <a:p>
            <a:pPr algn="ctr" eaLnBrk="1" hangingPunct="1">
              <a:lnSpc>
                <a:spcPct val="100000"/>
              </a:lnSpc>
              <a:spcBef>
                <a:spcPct val="0"/>
              </a:spcBef>
              <a:buFontTx/>
              <a:buNone/>
            </a:pPr>
            <a:r>
              <a:rPr lang="en-GB" altLang="en-US" sz="2400" dirty="0">
                <a:solidFill>
                  <a:schemeClr val="bg1"/>
                </a:solidFill>
                <a:latin typeface="+mj-lt"/>
                <a:ea typeface="Tuffy" panose="020B0603060100000000" pitchFamily="34" charset="0"/>
                <a:cs typeface="Tuffy" panose="020B0603060100000000" pitchFamily="34" charset="0"/>
              </a:rPr>
              <a:t>Parents or carers can also contact their Local Authority and ask for an EHC assessment for their child. At this point, the Local Authority will review all evidence on a panel and make a decision whether to assess or not. If a decision is made to assess, at the end of that assessment period the LA will decide whether to issue an EHCP.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15492DF-2B10-32CE-C673-4E45D66BB44B}"/>
              </a:ext>
            </a:extLst>
          </p:cNvPr>
          <p:cNvSpPr txBox="1">
            <a:spLocks/>
          </p:cNvSpPr>
          <p:nvPr/>
        </p:nvSpPr>
        <p:spPr>
          <a:xfrm>
            <a:off x="495048" y="259453"/>
            <a:ext cx="10854267" cy="93531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t>Information Sharing with the Wider School</a:t>
            </a:r>
          </a:p>
        </p:txBody>
      </p:sp>
      <p:pic>
        <p:nvPicPr>
          <p:cNvPr id="3" name="Picture 2">
            <a:extLst>
              <a:ext uri="{FF2B5EF4-FFF2-40B4-BE49-F238E27FC236}">
                <a16:creationId xmlns:a16="http://schemas.microsoft.com/office/drawing/2014/main" id="{0DF88661-B5E4-147A-0605-5A8CE4F6D080}"/>
              </a:ext>
            </a:extLst>
          </p:cNvPr>
          <p:cNvPicPr>
            <a:picLocks noChangeAspect="1"/>
          </p:cNvPicPr>
          <p:nvPr/>
        </p:nvPicPr>
        <p:blipFill>
          <a:blip r:embed="rId2"/>
          <a:stretch>
            <a:fillRect/>
          </a:stretch>
        </p:blipFill>
        <p:spPr>
          <a:xfrm>
            <a:off x="9640710" y="6041003"/>
            <a:ext cx="2551289" cy="830181"/>
          </a:xfrm>
          <a:prstGeom prst="rect">
            <a:avLst/>
          </a:prstGeom>
        </p:spPr>
      </p:pic>
      <p:sp>
        <p:nvSpPr>
          <p:cNvPr id="4" name="Content Placeholder 2">
            <a:extLst>
              <a:ext uri="{FF2B5EF4-FFF2-40B4-BE49-F238E27FC236}">
                <a16:creationId xmlns:a16="http://schemas.microsoft.com/office/drawing/2014/main" id="{42985B0B-0273-6907-BA9C-2CCC8B04B71E}"/>
              </a:ext>
            </a:extLst>
          </p:cNvPr>
          <p:cNvSpPr txBox="1">
            <a:spLocks/>
          </p:cNvSpPr>
          <p:nvPr/>
        </p:nvSpPr>
        <p:spPr>
          <a:xfrm>
            <a:off x="652670" y="1785869"/>
            <a:ext cx="105156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Arial" panose="020B0604020202020204" pitchFamily="34" charset="0"/>
              <a:buChar char="•"/>
            </a:pPr>
            <a:r>
              <a:rPr lang="en-GB" sz="2800">
                <a:latin typeface="Arial" panose="020B0604020202020204" pitchFamily="34" charset="0"/>
                <a:cs typeface="Arial" panose="020B0604020202020204" pitchFamily="34" charset="0"/>
              </a:rPr>
              <a:t>All SEN information is uploaded to </a:t>
            </a:r>
            <a:r>
              <a:rPr lang="en-GB" sz="2800" err="1">
                <a:latin typeface="Arial" panose="020B0604020202020204" pitchFamily="34" charset="0"/>
                <a:cs typeface="Arial" panose="020B0604020202020204" pitchFamily="34" charset="0"/>
              </a:rPr>
              <a:t>Bromcom</a:t>
            </a:r>
            <a:r>
              <a:rPr lang="en-GB" sz="2800">
                <a:latin typeface="Arial" panose="020B0604020202020204" pitchFamily="34" charset="0"/>
                <a:cs typeface="Arial" panose="020B0604020202020204" pitchFamily="34" charset="0"/>
              </a:rPr>
              <a:t> and is accessible by all teaching and support staff.</a:t>
            </a:r>
          </a:p>
          <a:p>
            <a:pPr marL="457200" indent="-457200" algn="l">
              <a:buFont typeface="Arial" panose="020B0604020202020204" pitchFamily="34" charset="0"/>
              <a:buChar char="•"/>
            </a:pPr>
            <a:r>
              <a:rPr lang="en-GB" sz="2800">
                <a:latin typeface="Arial" panose="020B0604020202020204" pitchFamily="34" charset="0"/>
                <a:cs typeface="Arial" panose="020B0604020202020204" pitchFamily="34" charset="0"/>
              </a:rPr>
              <a:t>EHCP information and strategy sheets are shared with relevant staff.</a:t>
            </a:r>
          </a:p>
          <a:p>
            <a:pPr algn="l"/>
            <a:br>
              <a:rPr lang="en-GB" sz="2800">
                <a:latin typeface="Arial" panose="020B0604020202020204" pitchFamily="34" charset="0"/>
                <a:cs typeface="Arial" panose="020B0604020202020204" pitchFamily="34" charset="0"/>
              </a:rPr>
            </a:br>
            <a:endParaRPr lang="en-GB"/>
          </a:p>
        </p:txBody>
      </p:sp>
    </p:spTree>
    <p:extLst>
      <p:ext uri="{BB962C8B-B14F-4D97-AF65-F5344CB8AC3E}">
        <p14:creationId xmlns:p14="http://schemas.microsoft.com/office/powerpoint/2010/main" val="27541836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5F09668-A60B-87B1-E404-AF180E58E162}"/>
              </a:ext>
            </a:extLst>
          </p:cNvPr>
          <p:cNvSpPr>
            <a:spLocks noGrp="1"/>
          </p:cNvSpPr>
          <p:nvPr>
            <p:ph type="subTitle" idx="1"/>
          </p:nvPr>
        </p:nvSpPr>
        <p:spPr>
          <a:xfrm>
            <a:off x="132522" y="1430229"/>
            <a:ext cx="11926956" cy="5067922"/>
          </a:xfrm>
        </p:spPr>
        <p:txBody>
          <a:bodyPr>
            <a:noAutofit/>
          </a:bodyPr>
          <a:lstStyle/>
          <a:p>
            <a:pPr marL="1143000" indent="-1143000" algn="l">
              <a:lnSpc>
                <a:spcPct val="120000"/>
              </a:lnSpc>
              <a:buFont typeface="Arial" panose="020B0604020202020204" pitchFamily="34" charset="0"/>
              <a:buChar char="•"/>
            </a:pPr>
            <a:r>
              <a:rPr lang="en-GB" sz="2200" dirty="0">
                <a:solidFill>
                  <a:schemeClr val="tx1"/>
                </a:solidFill>
                <a:latin typeface="Arial" panose="020B0604020202020204" pitchFamily="34" charset="0"/>
                <a:cs typeface="Arial" panose="020B0604020202020204" pitchFamily="34" charset="0"/>
              </a:rPr>
              <a:t>Literacy difficulties is the term used to cover pupils who face difficulties in reading, writing and comprehension.</a:t>
            </a:r>
          </a:p>
          <a:p>
            <a:pPr marL="1143000" indent="-1143000" algn="l">
              <a:lnSpc>
                <a:spcPct val="120000"/>
              </a:lnSpc>
              <a:buFont typeface="Arial" panose="020B0604020202020204" pitchFamily="34" charset="0"/>
              <a:buChar char="•"/>
            </a:pPr>
            <a:r>
              <a:rPr lang="en-GB" sz="2200" dirty="0">
                <a:solidFill>
                  <a:schemeClr val="tx1"/>
                </a:solidFill>
                <a:latin typeface="Arial" panose="020B0604020202020204" pitchFamily="34" charset="0"/>
                <a:cs typeface="Arial" panose="020B0604020202020204" pitchFamily="34" charset="0"/>
              </a:rPr>
              <a:t>If you have concerns regarding literacy difficulties, please contact your child’s English teacher in the first instance.</a:t>
            </a:r>
          </a:p>
          <a:p>
            <a:pPr marL="1143000" indent="-1143000" algn="l">
              <a:lnSpc>
                <a:spcPct val="120000"/>
              </a:lnSpc>
              <a:buFont typeface="Arial" panose="020B0604020202020204" pitchFamily="34" charset="0"/>
              <a:buChar char="•"/>
            </a:pPr>
            <a:r>
              <a:rPr lang="en-GB" sz="2200" dirty="0">
                <a:solidFill>
                  <a:schemeClr val="tx1"/>
                </a:solidFill>
                <a:latin typeface="Arial" panose="020B0604020202020204" pitchFamily="34" charset="0"/>
                <a:cs typeface="Arial" panose="020B0604020202020204" pitchFamily="34" charset="0"/>
              </a:rPr>
              <a:t>In September, all children complete a reading assessment and the English department compile a list of pupils identified as having literacy difficulties. This information is shared with teachers and after this your child may be offered a reading intervention. </a:t>
            </a:r>
          </a:p>
          <a:p>
            <a:pPr marL="1143000" indent="-1143000" algn="l">
              <a:lnSpc>
                <a:spcPct val="120000"/>
              </a:lnSpc>
              <a:buFont typeface="Arial" panose="020B0604020202020204" pitchFamily="34" charset="0"/>
              <a:buChar char="•"/>
            </a:pPr>
            <a:r>
              <a:rPr lang="en-GB" sz="2200" dirty="0">
                <a:solidFill>
                  <a:schemeClr val="tx1"/>
                </a:solidFill>
                <a:latin typeface="Arial" panose="020B0604020202020204" pitchFamily="34" charset="0"/>
                <a:cs typeface="Arial" panose="020B0604020202020204" pitchFamily="34" charset="0"/>
              </a:rPr>
              <a:t>Any advice we receive in a dyslexia report is mirrored in the strategy sheets we use and embedded within the high-quality teaching in lessons. </a:t>
            </a:r>
            <a:r>
              <a:rPr lang="en-GB" sz="2200" b="1" dirty="0">
                <a:solidFill>
                  <a:schemeClr val="tx1"/>
                </a:solidFill>
                <a:highlight>
                  <a:srgbClr val="FFFF00"/>
                </a:highlight>
                <a:latin typeface="Arial" panose="020B0604020202020204" pitchFamily="34" charset="0"/>
                <a:cs typeface="Arial" panose="020B0604020202020204" pitchFamily="34" charset="0"/>
              </a:rPr>
              <a:t>Please note Cambridgeshire Local Authority do not fund dyslexia support in schools however the high-quality teaching ensures pupil needs are met.</a:t>
            </a:r>
          </a:p>
          <a:p>
            <a:endParaRPr lang="en-GB" sz="500" dirty="0"/>
          </a:p>
        </p:txBody>
      </p:sp>
      <p:sp>
        <p:nvSpPr>
          <p:cNvPr id="6" name="Title 1">
            <a:extLst>
              <a:ext uri="{FF2B5EF4-FFF2-40B4-BE49-F238E27FC236}">
                <a16:creationId xmlns:a16="http://schemas.microsoft.com/office/drawing/2014/main" id="{F15492DF-2B10-32CE-C673-4E45D66BB44B}"/>
              </a:ext>
            </a:extLst>
          </p:cNvPr>
          <p:cNvSpPr txBox="1">
            <a:spLocks/>
          </p:cNvSpPr>
          <p:nvPr/>
        </p:nvSpPr>
        <p:spPr>
          <a:xfrm>
            <a:off x="132522" y="-5590"/>
            <a:ext cx="10854267" cy="93531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t>Literacy Difficulties</a:t>
            </a:r>
          </a:p>
        </p:txBody>
      </p:sp>
      <p:pic>
        <p:nvPicPr>
          <p:cNvPr id="2" name="Picture 1">
            <a:extLst>
              <a:ext uri="{FF2B5EF4-FFF2-40B4-BE49-F238E27FC236}">
                <a16:creationId xmlns:a16="http://schemas.microsoft.com/office/drawing/2014/main" id="{A6DD88EF-2491-E986-E3D1-9B82160C4E31}"/>
              </a:ext>
            </a:extLst>
          </p:cNvPr>
          <p:cNvPicPr>
            <a:picLocks noChangeAspect="1"/>
          </p:cNvPicPr>
          <p:nvPr/>
        </p:nvPicPr>
        <p:blipFill>
          <a:blip r:embed="rId2"/>
          <a:stretch>
            <a:fillRect/>
          </a:stretch>
        </p:blipFill>
        <p:spPr>
          <a:xfrm>
            <a:off x="9417878" y="32283"/>
            <a:ext cx="2641600" cy="859568"/>
          </a:xfrm>
          <a:prstGeom prst="rect">
            <a:avLst/>
          </a:prstGeom>
        </p:spPr>
      </p:pic>
      <p:sp>
        <p:nvSpPr>
          <p:cNvPr id="5" name="TextBox 4">
            <a:extLst>
              <a:ext uri="{FF2B5EF4-FFF2-40B4-BE49-F238E27FC236}">
                <a16:creationId xmlns:a16="http://schemas.microsoft.com/office/drawing/2014/main" id="{ED7329F1-58E3-D111-B27D-CCE57EF47E64}"/>
              </a:ext>
            </a:extLst>
          </p:cNvPr>
          <p:cNvSpPr txBox="1"/>
          <p:nvPr/>
        </p:nvSpPr>
        <p:spPr>
          <a:xfrm>
            <a:off x="132522" y="1030119"/>
            <a:ext cx="11131827" cy="400110"/>
          </a:xfrm>
          <a:prstGeom prst="rect">
            <a:avLst/>
          </a:prstGeom>
          <a:noFill/>
        </p:spPr>
        <p:txBody>
          <a:bodyPr wrap="square">
            <a:spAutoFit/>
          </a:bodyPr>
          <a:lstStyle/>
          <a:p>
            <a:r>
              <a:rPr lang="en-GB" sz="2000">
                <a:latin typeface="Arial" panose="020B0604020202020204" pitchFamily="34" charset="0"/>
                <a:cs typeface="Arial" panose="020B0604020202020204" pitchFamily="34" charset="0"/>
              </a:rPr>
              <a:t>“10% of the population is believed to be dyslexic.” (British Dyslexia Association). </a:t>
            </a:r>
            <a:endParaRPr lang="en-GB" sz="2000"/>
          </a:p>
        </p:txBody>
      </p:sp>
    </p:spTree>
    <p:extLst>
      <p:ext uri="{BB962C8B-B14F-4D97-AF65-F5344CB8AC3E}">
        <p14:creationId xmlns:p14="http://schemas.microsoft.com/office/powerpoint/2010/main" val="3808746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5F09668-A60B-87B1-E404-AF180E58E162}"/>
              </a:ext>
            </a:extLst>
          </p:cNvPr>
          <p:cNvSpPr>
            <a:spLocks noGrp="1"/>
          </p:cNvSpPr>
          <p:nvPr>
            <p:ph type="subTitle" idx="1"/>
          </p:nvPr>
        </p:nvSpPr>
        <p:spPr>
          <a:xfrm>
            <a:off x="132522" y="1411355"/>
            <a:ext cx="11926956" cy="5067922"/>
          </a:xfrm>
        </p:spPr>
        <p:txBody>
          <a:bodyPr>
            <a:normAutofit fontScale="25000" lnSpcReduction="20000"/>
          </a:bodyPr>
          <a:lstStyle/>
          <a:p>
            <a:pPr marL="1143000" indent="-1143000" algn="l">
              <a:lnSpc>
                <a:spcPct val="120000"/>
              </a:lnSpc>
              <a:spcAft>
                <a:spcPts val="1200"/>
              </a:spcAft>
              <a:buFont typeface="Arial" panose="020B0604020202020204" pitchFamily="34" charset="0"/>
              <a:buChar char="•"/>
            </a:pPr>
            <a:r>
              <a:rPr lang="en-GB" sz="9600" dirty="0">
                <a:solidFill>
                  <a:schemeClr val="tx1"/>
                </a:solidFill>
                <a:latin typeface="Arial" panose="020B0604020202020204" pitchFamily="34" charset="0"/>
                <a:cs typeface="Arial" panose="020B0604020202020204" pitchFamily="34" charset="0"/>
              </a:rPr>
              <a:t>As a school we encourage all KS3 students to continue handwriting in lessons where possible, as it is useful for revision methods and for exam preparation.  </a:t>
            </a:r>
          </a:p>
          <a:p>
            <a:pPr marL="1143000" indent="-1143000" algn="l">
              <a:lnSpc>
                <a:spcPct val="120000"/>
              </a:lnSpc>
              <a:spcAft>
                <a:spcPts val="1200"/>
              </a:spcAft>
              <a:buFont typeface="Arial" panose="020B0604020202020204" pitchFamily="34" charset="0"/>
              <a:buChar char="•"/>
            </a:pPr>
            <a:r>
              <a:rPr lang="en-GB" sz="9600" dirty="0">
                <a:solidFill>
                  <a:schemeClr val="tx1"/>
                </a:solidFill>
                <a:latin typeface="Arial" panose="020B0604020202020204" pitchFamily="34" charset="0"/>
                <a:cs typeface="Arial" panose="020B0604020202020204" pitchFamily="34" charset="0"/>
              </a:rPr>
              <a:t>One of the most useful strategies to help your child progress in reading is to read every day with your child. It is important for students to apply comprehension strategies independently to other reading tasks and subjects and acquire the necessary skills for reading and understanding challenging texts (Education Endowment Foundation).</a:t>
            </a:r>
          </a:p>
          <a:p>
            <a:pPr marL="1143000" indent="-1143000" algn="l">
              <a:lnSpc>
                <a:spcPct val="120000"/>
              </a:lnSpc>
              <a:spcAft>
                <a:spcPts val="1200"/>
              </a:spcAft>
              <a:buFont typeface="Arial" panose="020B0604020202020204" pitchFamily="34" charset="0"/>
              <a:buChar char="•"/>
            </a:pPr>
            <a:r>
              <a:rPr lang="en-GB" sz="9600" dirty="0">
                <a:solidFill>
                  <a:schemeClr val="tx1"/>
                </a:solidFill>
                <a:latin typeface="Arial" panose="020B0604020202020204" pitchFamily="34" charset="0"/>
                <a:cs typeface="Arial" panose="020B0604020202020204" pitchFamily="34" charset="0"/>
              </a:rPr>
              <a:t>During primary school, your child may have had extra time in SATs this cannot be accommodated in termly tests at Secondary school due to lesson length, but teachers will take this into account for pupils. </a:t>
            </a:r>
          </a:p>
          <a:p>
            <a:pPr marL="1143000" indent="-1143000" algn="l">
              <a:lnSpc>
                <a:spcPct val="120000"/>
              </a:lnSpc>
              <a:buFont typeface="Arial" panose="020B0604020202020204" pitchFamily="34" charset="0"/>
              <a:buChar char="•"/>
            </a:pPr>
            <a:endParaRPr lang="en-GB" sz="9600" dirty="0">
              <a:latin typeface="Arial" panose="020B0604020202020204" pitchFamily="34" charset="0"/>
              <a:cs typeface="Arial" panose="020B0604020202020204" pitchFamily="34" charset="0"/>
            </a:endParaRPr>
          </a:p>
          <a:p>
            <a:endParaRPr lang="en-GB" dirty="0"/>
          </a:p>
        </p:txBody>
      </p:sp>
      <p:sp>
        <p:nvSpPr>
          <p:cNvPr id="6" name="Title 1">
            <a:extLst>
              <a:ext uri="{FF2B5EF4-FFF2-40B4-BE49-F238E27FC236}">
                <a16:creationId xmlns:a16="http://schemas.microsoft.com/office/drawing/2014/main" id="{F15492DF-2B10-32CE-C673-4E45D66BB44B}"/>
              </a:ext>
            </a:extLst>
          </p:cNvPr>
          <p:cNvSpPr txBox="1">
            <a:spLocks/>
          </p:cNvSpPr>
          <p:nvPr/>
        </p:nvSpPr>
        <p:spPr>
          <a:xfrm>
            <a:off x="269761" y="172279"/>
            <a:ext cx="10854267" cy="93531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t>Literacy Difficulties continued</a:t>
            </a:r>
          </a:p>
        </p:txBody>
      </p:sp>
      <p:pic>
        <p:nvPicPr>
          <p:cNvPr id="2" name="Picture 1">
            <a:extLst>
              <a:ext uri="{FF2B5EF4-FFF2-40B4-BE49-F238E27FC236}">
                <a16:creationId xmlns:a16="http://schemas.microsoft.com/office/drawing/2014/main" id="{B72380E4-208F-BA04-12C7-E255EAF3CDFA}"/>
              </a:ext>
            </a:extLst>
          </p:cNvPr>
          <p:cNvPicPr>
            <a:picLocks noChangeAspect="1"/>
          </p:cNvPicPr>
          <p:nvPr/>
        </p:nvPicPr>
        <p:blipFill>
          <a:blip r:embed="rId2"/>
          <a:stretch>
            <a:fillRect/>
          </a:stretch>
        </p:blipFill>
        <p:spPr>
          <a:xfrm>
            <a:off x="9719732" y="6066716"/>
            <a:ext cx="2472267" cy="804468"/>
          </a:xfrm>
          <a:prstGeom prst="rect">
            <a:avLst/>
          </a:prstGeom>
        </p:spPr>
      </p:pic>
    </p:spTree>
    <p:extLst>
      <p:ext uri="{BB962C8B-B14F-4D97-AF65-F5344CB8AC3E}">
        <p14:creationId xmlns:p14="http://schemas.microsoft.com/office/powerpoint/2010/main" val="2584815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15492DF-2B10-32CE-C673-4E45D66BB44B}"/>
              </a:ext>
            </a:extLst>
          </p:cNvPr>
          <p:cNvSpPr txBox="1">
            <a:spLocks/>
          </p:cNvSpPr>
          <p:nvPr/>
        </p:nvSpPr>
        <p:spPr>
          <a:xfrm>
            <a:off x="495048" y="259453"/>
            <a:ext cx="10854267" cy="93531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t>Exam Access Arrangements</a:t>
            </a:r>
          </a:p>
        </p:txBody>
      </p:sp>
      <p:sp>
        <p:nvSpPr>
          <p:cNvPr id="2" name="Content Placeholder 2">
            <a:extLst>
              <a:ext uri="{FF2B5EF4-FFF2-40B4-BE49-F238E27FC236}">
                <a16:creationId xmlns:a16="http://schemas.microsoft.com/office/drawing/2014/main" id="{EEA93531-A6D6-4B7B-F585-B326A3DC4987}"/>
              </a:ext>
            </a:extLst>
          </p:cNvPr>
          <p:cNvSpPr>
            <a:spLocks noGrp="1"/>
          </p:cNvSpPr>
          <p:nvPr>
            <p:ph type="subTitle" idx="1"/>
          </p:nvPr>
        </p:nvSpPr>
        <p:spPr>
          <a:xfrm>
            <a:off x="131762" y="1529659"/>
            <a:ext cx="11928475" cy="5068888"/>
          </a:xfrm>
        </p:spPr>
        <p:txBody>
          <a:bodyPr>
            <a:normAutofit/>
          </a:bodyPr>
          <a:lstStyle/>
          <a:p>
            <a:pPr marL="342900" indent="-342900" algn="l">
              <a:buFont typeface="Arial" panose="020B0604020202020204" pitchFamily="34" charset="0"/>
              <a:buChar char="•"/>
            </a:pPr>
            <a:r>
              <a:rPr lang="en-GB" sz="2500" dirty="0">
                <a:solidFill>
                  <a:schemeClr val="tx1"/>
                </a:solidFill>
                <a:latin typeface="Arial" panose="020B0604020202020204" pitchFamily="34" charset="0"/>
                <a:cs typeface="Arial" panose="020B0604020202020204" pitchFamily="34" charset="0"/>
              </a:rPr>
              <a:t>The SENCO completes exam access arrangements paperwork alongside the Exams Officer.</a:t>
            </a:r>
          </a:p>
          <a:p>
            <a:pPr marL="342900" indent="-342900" algn="l">
              <a:buFont typeface="Arial" panose="020B0604020202020204" pitchFamily="34" charset="0"/>
              <a:buChar char="•"/>
            </a:pPr>
            <a:r>
              <a:rPr lang="en-GB" sz="2500" dirty="0">
                <a:solidFill>
                  <a:schemeClr val="tx1"/>
                </a:solidFill>
                <a:latin typeface="Arial" panose="020B0604020202020204" pitchFamily="34" charset="0"/>
                <a:cs typeface="Arial" panose="020B0604020202020204" pitchFamily="34" charset="0"/>
              </a:rPr>
              <a:t>Legislation from the exam board means the earliest pupils are assessed for exam access arrangements is in Year 9.</a:t>
            </a:r>
          </a:p>
          <a:p>
            <a:pPr marL="342900" indent="-342900" algn="l">
              <a:buFont typeface="Arial" panose="020B0604020202020204" pitchFamily="34" charset="0"/>
              <a:buChar char="•"/>
            </a:pPr>
            <a:r>
              <a:rPr lang="en-GB" sz="2500" dirty="0">
                <a:solidFill>
                  <a:schemeClr val="tx1"/>
                </a:solidFill>
                <a:latin typeface="Arial" panose="020B0604020202020204" pitchFamily="34" charset="0"/>
                <a:cs typeface="Arial" panose="020B0604020202020204" pitchFamily="34" charset="0"/>
              </a:rPr>
              <a:t>In KS4, the school will need to provide substantial evidence that a pupil requires extra time in examinations and not all pupils will be granted extra time. </a:t>
            </a:r>
          </a:p>
          <a:p>
            <a:pPr marL="342900" indent="-342900" algn="l">
              <a:buFont typeface="Arial" panose="020B0604020202020204" pitchFamily="34" charset="0"/>
              <a:buChar char="•"/>
            </a:pPr>
            <a:r>
              <a:rPr lang="en-GB" sz="2500" dirty="0">
                <a:solidFill>
                  <a:schemeClr val="tx1"/>
                </a:solidFill>
                <a:latin typeface="Arial" panose="020B0604020202020204" pitchFamily="34" charset="0"/>
                <a:cs typeface="Arial" panose="020B0604020202020204" pitchFamily="34" charset="0"/>
              </a:rPr>
              <a:t>If the school have evidence that extra time is required, an external assessor (accredited by the exam board) will test your child to confirm what arrangements they are eligible for. </a:t>
            </a:r>
          </a:p>
          <a:p>
            <a:pPr marL="342900" indent="-342900" algn="l">
              <a:buFont typeface="Arial" panose="020B0604020202020204" pitchFamily="34" charset="0"/>
              <a:buChar char="•"/>
            </a:pPr>
            <a:r>
              <a:rPr lang="en-GB" sz="2500" dirty="0">
                <a:solidFill>
                  <a:schemeClr val="tx1"/>
                </a:solidFill>
                <a:latin typeface="Arial" panose="020B0604020202020204" pitchFamily="34" charset="0"/>
                <a:cs typeface="Arial" panose="020B0604020202020204" pitchFamily="34" charset="0"/>
              </a:rPr>
              <a:t>The exam access arrangements are then finalised and agreed by the exam board in Year 11.</a:t>
            </a:r>
          </a:p>
        </p:txBody>
      </p:sp>
      <p:pic>
        <p:nvPicPr>
          <p:cNvPr id="4" name="Picture 3">
            <a:extLst>
              <a:ext uri="{FF2B5EF4-FFF2-40B4-BE49-F238E27FC236}">
                <a16:creationId xmlns:a16="http://schemas.microsoft.com/office/drawing/2014/main" id="{343C2DBB-2EFC-8086-31DC-C2D9F50741E2}"/>
              </a:ext>
            </a:extLst>
          </p:cNvPr>
          <p:cNvPicPr>
            <a:picLocks noChangeAspect="1"/>
          </p:cNvPicPr>
          <p:nvPr/>
        </p:nvPicPr>
        <p:blipFill>
          <a:blip r:embed="rId2"/>
          <a:stretch>
            <a:fillRect/>
          </a:stretch>
        </p:blipFill>
        <p:spPr>
          <a:xfrm>
            <a:off x="10069688" y="6180591"/>
            <a:ext cx="2122311" cy="690593"/>
          </a:xfrm>
          <a:prstGeom prst="rect">
            <a:avLst/>
          </a:prstGeom>
        </p:spPr>
      </p:pic>
    </p:spTree>
    <p:extLst>
      <p:ext uri="{BB962C8B-B14F-4D97-AF65-F5344CB8AC3E}">
        <p14:creationId xmlns:p14="http://schemas.microsoft.com/office/powerpoint/2010/main" val="2833449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65AC1-CA11-E191-DFA9-F42DC7845B10}"/>
              </a:ext>
            </a:extLst>
          </p:cNvPr>
          <p:cNvSpPr>
            <a:spLocks noGrp="1"/>
          </p:cNvSpPr>
          <p:nvPr>
            <p:ph type="title"/>
          </p:nvPr>
        </p:nvSpPr>
        <p:spPr>
          <a:xfrm>
            <a:off x="668866" y="585787"/>
            <a:ext cx="10854267" cy="3875570"/>
          </a:xfrm>
        </p:spPr>
        <p:txBody>
          <a:bodyPr>
            <a:normAutofit/>
          </a:bodyPr>
          <a:lstStyle/>
          <a:p>
            <a:pPr algn="ctr"/>
            <a:r>
              <a:rPr lang="en-GB" sz="5400" dirty="0"/>
              <a:t>ESOL / EAL Support at Cambourne Village College</a:t>
            </a:r>
          </a:p>
        </p:txBody>
      </p:sp>
      <p:pic>
        <p:nvPicPr>
          <p:cNvPr id="7" name="Picture 6">
            <a:extLst>
              <a:ext uri="{FF2B5EF4-FFF2-40B4-BE49-F238E27FC236}">
                <a16:creationId xmlns:a16="http://schemas.microsoft.com/office/drawing/2014/main" id="{BF0A3193-1F57-11E1-6F3A-66721E986E9E}"/>
              </a:ext>
            </a:extLst>
          </p:cNvPr>
          <p:cNvPicPr>
            <a:picLocks noChangeAspect="1"/>
          </p:cNvPicPr>
          <p:nvPr/>
        </p:nvPicPr>
        <p:blipFill>
          <a:blip r:embed="rId2"/>
          <a:stretch>
            <a:fillRect/>
          </a:stretch>
        </p:blipFill>
        <p:spPr>
          <a:xfrm>
            <a:off x="8591550" y="5686425"/>
            <a:ext cx="3600450" cy="1171575"/>
          </a:xfrm>
          <a:prstGeom prst="rect">
            <a:avLst/>
          </a:prstGeom>
        </p:spPr>
      </p:pic>
    </p:spTree>
    <p:extLst>
      <p:ext uri="{BB962C8B-B14F-4D97-AF65-F5344CB8AC3E}">
        <p14:creationId xmlns:p14="http://schemas.microsoft.com/office/powerpoint/2010/main" val="27294712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4070" y="1479176"/>
            <a:ext cx="10703859" cy="4921623"/>
          </a:xfrm>
        </p:spPr>
        <p:txBody>
          <a:bodyPr>
            <a:normAutofit/>
          </a:bodyPr>
          <a:lstStyle/>
          <a:p>
            <a:pPr>
              <a:spcAft>
                <a:spcPts val="1200"/>
              </a:spcAft>
            </a:pPr>
            <a:r>
              <a:rPr lang="en-GB" dirty="0"/>
              <a:t>EAL means English as an Additional Language</a:t>
            </a:r>
          </a:p>
          <a:p>
            <a:pPr>
              <a:spcAft>
                <a:spcPts val="1200"/>
              </a:spcAft>
            </a:pPr>
            <a:r>
              <a:rPr lang="en-GB" dirty="0"/>
              <a:t>EAL learners are defined as those who have been ‘exposed to a language at home that is known or believed to be other than English’ (Department for Education, 2019)</a:t>
            </a:r>
          </a:p>
          <a:p>
            <a:pPr>
              <a:spcAft>
                <a:spcPts val="1200"/>
              </a:spcAft>
            </a:pPr>
            <a:r>
              <a:rPr lang="en-GB" dirty="0"/>
              <a:t>EAL is not seen as a measure of English language proficiency</a:t>
            </a:r>
          </a:p>
          <a:p>
            <a:pPr>
              <a:spcAft>
                <a:spcPts val="1200"/>
              </a:spcAft>
            </a:pPr>
            <a:r>
              <a:rPr lang="en-GB" dirty="0"/>
              <a:t>EAL Learners may therefore be at any stage of developing English language proficiency - from new to English, to completely fluent</a:t>
            </a:r>
          </a:p>
          <a:p>
            <a:pPr lvl="1"/>
            <a:endParaRPr lang="en-GB" dirty="0">
              <a:solidFill>
                <a:srgbClr val="1E2F13"/>
              </a:solidFill>
            </a:endParaRPr>
          </a:p>
          <a:p>
            <a:pPr lvl="1"/>
            <a:endParaRPr lang="en-GB" dirty="0"/>
          </a:p>
        </p:txBody>
      </p:sp>
      <p:sp>
        <p:nvSpPr>
          <p:cNvPr id="2" name="Title 1"/>
          <p:cNvSpPr>
            <a:spLocks noGrp="1"/>
          </p:cNvSpPr>
          <p:nvPr>
            <p:ph type="title"/>
          </p:nvPr>
        </p:nvSpPr>
        <p:spPr>
          <a:xfrm>
            <a:off x="1775718" y="0"/>
            <a:ext cx="7772400" cy="1609344"/>
          </a:xfrm>
        </p:spPr>
        <p:txBody>
          <a:bodyPr/>
          <a:lstStyle/>
          <a:p>
            <a:r>
              <a:rPr lang="en-GB" b="1" dirty="0">
                <a:latin typeface="+mn-lt"/>
              </a:rPr>
              <a:t>What do we mean by EAL?</a:t>
            </a:r>
          </a:p>
        </p:txBody>
      </p:sp>
      <p:pic>
        <p:nvPicPr>
          <p:cNvPr id="4" name="Picture 2" descr="Cam Academy Trust case study | Cloud Design Box">
            <a:extLst>
              <a:ext uri="{FF2B5EF4-FFF2-40B4-BE49-F238E27FC236}">
                <a16:creationId xmlns:a16="http://schemas.microsoft.com/office/drawing/2014/main" id="{CF2089D5-3DE5-448D-3988-26BDC89E3C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30752" y="5471105"/>
            <a:ext cx="1321297" cy="1179115"/>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77466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A56D59-8D81-14D5-8B3F-E300C801F852}"/>
              </a:ext>
            </a:extLst>
          </p:cNvPr>
          <p:cNvPicPr>
            <a:picLocks noChangeAspect="1"/>
          </p:cNvPicPr>
          <p:nvPr/>
        </p:nvPicPr>
        <p:blipFill>
          <a:blip r:embed="rId2"/>
          <a:stretch>
            <a:fillRect/>
          </a:stretch>
        </p:blipFill>
        <p:spPr>
          <a:xfrm>
            <a:off x="7133702" y="1727408"/>
            <a:ext cx="4472148" cy="4006925"/>
          </a:xfrm>
          <a:prstGeom prst="rect">
            <a:avLst/>
          </a:prstGeom>
        </p:spPr>
      </p:pic>
      <p:pic>
        <p:nvPicPr>
          <p:cNvPr id="5" name="Content Placeholder 6">
            <a:extLst>
              <a:ext uri="{FF2B5EF4-FFF2-40B4-BE49-F238E27FC236}">
                <a16:creationId xmlns:a16="http://schemas.microsoft.com/office/drawing/2014/main" id="{29D3AABA-69A0-FF95-A8B5-C40829BE5739}"/>
              </a:ext>
            </a:extLst>
          </p:cNvPr>
          <p:cNvPicPr>
            <a:picLocks noGrp="1" noChangeAspect="1"/>
          </p:cNvPicPr>
          <p:nvPr>
            <p:ph idx="1"/>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436324" y="1727409"/>
            <a:ext cx="5824020" cy="4006925"/>
          </a:xfrm>
          <a:solidFill>
            <a:schemeClr val="accent2">
              <a:lumMod val="20000"/>
              <a:lumOff val="80000"/>
            </a:schemeClr>
          </a:solidFill>
          <a:ln>
            <a:solidFill>
              <a:schemeClr val="tx1"/>
            </a:solidFill>
          </a:ln>
        </p:spPr>
      </p:pic>
      <p:sp>
        <p:nvSpPr>
          <p:cNvPr id="6" name="Title 1">
            <a:extLst>
              <a:ext uri="{FF2B5EF4-FFF2-40B4-BE49-F238E27FC236}">
                <a16:creationId xmlns:a16="http://schemas.microsoft.com/office/drawing/2014/main" id="{26A9C5EA-3C2F-65EA-0676-288D40963666}"/>
              </a:ext>
            </a:extLst>
          </p:cNvPr>
          <p:cNvSpPr>
            <a:spLocks noGrp="1"/>
          </p:cNvSpPr>
          <p:nvPr>
            <p:ph type="title"/>
          </p:nvPr>
        </p:nvSpPr>
        <p:spPr>
          <a:xfrm>
            <a:off x="1775718" y="0"/>
            <a:ext cx="7772400" cy="1609344"/>
          </a:xfrm>
        </p:spPr>
        <p:txBody>
          <a:bodyPr/>
          <a:lstStyle/>
          <a:p>
            <a:r>
              <a:rPr lang="en-GB" b="1" dirty="0">
                <a:latin typeface="+mn-lt"/>
              </a:rPr>
              <a:t>Supporting EAL students</a:t>
            </a:r>
          </a:p>
        </p:txBody>
      </p:sp>
    </p:spTree>
    <p:extLst>
      <p:ext uri="{BB962C8B-B14F-4D97-AF65-F5344CB8AC3E}">
        <p14:creationId xmlns:p14="http://schemas.microsoft.com/office/powerpoint/2010/main" val="31486092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9995" y="0"/>
            <a:ext cx="9350272" cy="1609344"/>
          </a:xfrm>
        </p:spPr>
        <p:txBody>
          <a:bodyPr/>
          <a:lstStyle/>
          <a:p>
            <a:r>
              <a:rPr lang="en-GB" b="1" dirty="0">
                <a:latin typeface="+mn-lt"/>
              </a:rPr>
              <a:t>ESOL (English for Speakers of Other Languages) testing and teaching</a:t>
            </a:r>
          </a:p>
        </p:txBody>
      </p:sp>
      <p:pic>
        <p:nvPicPr>
          <p:cNvPr id="4" name="Picture 2" descr="Cam Academy Trust case study | Cloud Design Box">
            <a:extLst>
              <a:ext uri="{FF2B5EF4-FFF2-40B4-BE49-F238E27FC236}">
                <a16:creationId xmlns:a16="http://schemas.microsoft.com/office/drawing/2014/main" id="{0556E876-7B9F-3D83-09A1-F8277320E9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39162" y="5508744"/>
            <a:ext cx="1300995" cy="1160998"/>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70C61B8E-7720-D549-B50A-BEDAFA3361A5}"/>
              </a:ext>
            </a:extLst>
          </p:cNvPr>
          <p:cNvPicPr>
            <a:picLocks noChangeAspect="1"/>
          </p:cNvPicPr>
          <p:nvPr/>
        </p:nvPicPr>
        <p:blipFill rotWithShape="1">
          <a:blip r:embed="rId4"/>
          <a:srcRect r="452" b="4090"/>
          <a:stretch/>
        </p:blipFill>
        <p:spPr>
          <a:xfrm>
            <a:off x="5925131" y="1557431"/>
            <a:ext cx="5965009" cy="4531812"/>
          </a:xfrm>
          <a:prstGeom prst="rect">
            <a:avLst/>
          </a:prstGeom>
        </p:spPr>
      </p:pic>
      <p:graphicFrame>
        <p:nvGraphicFramePr>
          <p:cNvPr id="13" name="Table 13">
            <a:extLst>
              <a:ext uri="{FF2B5EF4-FFF2-40B4-BE49-F238E27FC236}">
                <a16:creationId xmlns:a16="http://schemas.microsoft.com/office/drawing/2014/main" id="{AEB7147D-C83B-86A9-EE9D-B776A158D424}"/>
              </a:ext>
            </a:extLst>
          </p:cNvPr>
          <p:cNvGraphicFramePr>
            <a:graphicFrameLocks noGrp="1"/>
          </p:cNvGraphicFramePr>
          <p:nvPr>
            <p:extLst>
              <p:ext uri="{D42A27DB-BD31-4B8C-83A1-F6EECF244321}">
                <p14:modId xmlns:p14="http://schemas.microsoft.com/office/powerpoint/2010/main" val="3865223532"/>
              </p:ext>
            </p:extLst>
          </p:nvPr>
        </p:nvGraphicFramePr>
        <p:xfrm>
          <a:off x="248356" y="2607733"/>
          <a:ext cx="5181600" cy="2702720"/>
        </p:xfrm>
        <a:graphic>
          <a:graphicData uri="http://schemas.openxmlformats.org/drawingml/2006/table">
            <a:tbl>
              <a:tblPr firstRow="1" bandRow="1">
                <a:tableStyleId>{69CF1AB2-1976-4502-BF36-3FF5EA218861}</a:tableStyleId>
              </a:tblPr>
              <a:tblGrid>
                <a:gridCol w="1367366">
                  <a:extLst>
                    <a:ext uri="{9D8B030D-6E8A-4147-A177-3AD203B41FA5}">
                      <a16:colId xmlns:a16="http://schemas.microsoft.com/office/drawing/2014/main" val="3951697002"/>
                    </a:ext>
                  </a:extLst>
                </a:gridCol>
                <a:gridCol w="3814234">
                  <a:extLst>
                    <a:ext uri="{9D8B030D-6E8A-4147-A177-3AD203B41FA5}">
                      <a16:colId xmlns:a16="http://schemas.microsoft.com/office/drawing/2014/main" val="137655460"/>
                    </a:ext>
                  </a:extLst>
                </a:gridCol>
              </a:tblGrid>
              <a:tr h="527271">
                <a:tc>
                  <a:txBody>
                    <a:bodyPr/>
                    <a:lstStyle/>
                    <a:p>
                      <a:r>
                        <a:rPr lang="en-GB" sz="2800" b="1" dirty="0"/>
                        <a:t>A</a:t>
                      </a:r>
                    </a:p>
                  </a:txBody>
                  <a:tcPr>
                    <a:solidFill>
                      <a:schemeClr val="accent3">
                        <a:lumMod val="60000"/>
                        <a:lumOff val="40000"/>
                      </a:schemeClr>
                    </a:solidFill>
                  </a:tcPr>
                </a:tc>
                <a:tc>
                  <a:txBody>
                    <a:bodyPr/>
                    <a:lstStyle/>
                    <a:p>
                      <a:r>
                        <a:rPr lang="en-GB" sz="2800" b="1" dirty="0"/>
                        <a:t>New to English</a:t>
                      </a:r>
                    </a:p>
                  </a:txBody>
                  <a:tcPr>
                    <a:solidFill>
                      <a:schemeClr val="accent3">
                        <a:lumMod val="60000"/>
                        <a:lumOff val="40000"/>
                      </a:schemeClr>
                    </a:solidFill>
                  </a:tcPr>
                </a:tc>
                <a:extLst>
                  <a:ext uri="{0D108BD9-81ED-4DB2-BD59-A6C34878D82A}">
                    <a16:rowId xmlns:a16="http://schemas.microsoft.com/office/drawing/2014/main" val="1950109747"/>
                  </a:ext>
                </a:extLst>
              </a:tr>
              <a:tr h="527271">
                <a:tc>
                  <a:txBody>
                    <a:bodyPr/>
                    <a:lstStyle/>
                    <a:p>
                      <a:r>
                        <a:rPr lang="en-GB" sz="2800" b="1" dirty="0"/>
                        <a:t>B</a:t>
                      </a:r>
                    </a:p>
                  </a:txBody>
                  <a:tcPr>
                    <a:solidFill>
                      <a:schemeClr val="accent6">
                        <a:lumMod val="60000"/>
                        <a:lumOff val="40000"/>
                      </a:schemeClr>
                    </a:solidFill>
                  </a:tcPr>
                </a:tc>
                <a:tc>
                  <a:txBody>
                    <a:bodyPr/>
                    <a:lstStyle/>
                    <a:p>
                      <a:r>
                        <a:rPr lang="en-GB" sz="2800" b="1" dirty="0"/>
                        <a:t>Early Acquisition</a:t>
                      </a:r>
                    </a:p>
                  </a:txBody>
                  <a:tcPr>
                    <a:solidFill>
                      <a:schemeClr val="accent6">
                        <a:lumMod val="60000"/>
                        <a:lumOff val="40000"/>
                      </a:schemeClr>
                    </a:solidFill>
                  </a:tcPr>
                </a:tc>
                <a:extLst>
                  <a:ext uri="{0D108BD9-81ED-4DB2-BD59-A6C34878D82A}">
                    <a16:rowId xmlns:a16="http://schemas.microsoft.com/office/drawing/2014/main" val="4013527960"/>
                  </a:ext>
                </a:extLst>
              </a:tr>
              <a:tr h="593636">
                <a:tc>
                  <a:txBody>
                    <a:bodyPr/>
                    <a:lstStyle/>
                    <a:p>
                      <a:r>
                        <a:rPr lang="en-GB" sz="2800" b="1" dirty="0"/>
                        <a:t>C</a:t>
                      </a:r>
                    </a:p>
                  </a:txBody>
                  <a:tcPr>
                    <a:solidFill>
                      <a:schemeClr val="accent1">
                        <a:lumMod val="40000"/>
                        <a:lumOff val="60000"/>
                      </a:schemeClr>
                    </a:solidFill>
                  </a:tcPr>
                </a:tc>
                <a:tc>
                  <a:txBody>
                    <a:bodyPr/>
                    <a:lstStyle/>
                    <a:p>
                      <a:r>
                        <a:rPr lang="en-GB" sz="2800" b="1" dirty="0"/>
                        <a:t>Expanding Competence</a:t>
                      </a:r>
                    </a:p>
                  </a:txBody>
                  <a:tcPr>
                    <a:solidFill>
                      <a:schemeClr val="accent1">
                        <a:lumMod val="40000"/>
                        <a:lumOff val="60000"/>
                      </a:schemeClr>
                    </a:solidFill>
                  </a:tcPr>
                </a:tc>
                <a:extLst>
                  <a:ext uri="{0D108BD9-81ED-4DB2-BD59-A6C34878D82A}">
                    <a16:rowId xmlns:a16="http://schemas.microsoft.com/office/drawing/2014/main" val="1807651441"/>
                  </a:ext>
                </a:extLst>
              </a:tr>
              <a:tr h="527271">
                <a:tc>
                  <a:txBody>
                    <a:bodyPr/>
                    <a:lstStyle/>
                    <a:p>
                      <a:r>
                        <a:rPr lang="en-GB" sz="2800" b="1" dirty="0"/>
                        <a:t>D</a:t>
                      </a:r>
                    </a:p>
                  </a:txBody>
                  <a:tcPr>
                    <a:solidFill>
                      <a:srgbClr val="F8EE6E"/>
                    </a:solidFill>
                  </a:tcPr>
                </a:tc>
                <a:tc>
                  <a:txBody>
                    <a:bodyPr/>
                    <a:lstStyle/>
                    <a:p>
                      <a:r>
                        <a:rPr lang="en-GB" sz="2800" b="1" dirty="0"/>
                        <a:t>Competent</a:t>
                      </a:r>
                    </a:p>
                  </a:txBody>
                  <a:tcPr>
                    <a:solidFill>
                      <a:srgbClr val="F8EE6E"/>
                    </a:solidFill>
                  </a:tcPr>
                </a:tc>
                <a:extLst>
                  <a:ext uri="{0D108BD9-81ED-4DB2-BD59-A6C34878D82A}">
                    <a16:rowId xmlns:a16="http://schemas.microsoft.com/office/drawing/2014/main" val="3466096876"/>
                  </a:ext>
                </a:extLst>
              </a:tr>
              <a:tr h="527271">
                <a:tc>
                  <a:txBody>
                    <a:bodyPr/>
                    <a:lstStyle/>
                    <a:p>
                      <a:r>
                        <a:rPr lang="en-GB" sz="2800" b="1" dirty="0"/>
                        <a:t>E</a:t>
                      </a:r>
                    </a:p>
                  </a:txBody>
                  <a:tcPr>
                    <a:solidFill>
                      <a:schemeClr val="bg2">
                        <a:lumMod val="75000"/>
                      </a:schemeClr>
                    </a:solidFill>
                  </a:tcPr>
                </a:tc>
                <a:tc>
                  <a:txBody>
                    <a:bodyPr/>
                    <a:lstStyle/>
                    <a:p>
                      <a:r>
                        <a:rPr lang="en-GB" sz="2800" b="1" dirty="0"/>
                        <a:t>Fluent</a:t>
                      </a:r>
                    </a:p>
                  </a:txBody>
                  <a:tcPr>
                    <a:solidFill>
                      <a:schemeClr val="bg2">
                        <a:lumMod val="75000"/>
                      </a:schemeClr>
                    </a:solidFill>
                  </a:tcPr>
                </a:tc>
                <a:extLst>
                  <a:ext uri="{0D108BD9-81ED-4DB2-BD59-A6C34878D82A}">
                    <a16:rowId xmlns:a16="http://schemas.microsoft.com/office/drawing/2014/main" val="218746146"/>
                  </a:ext>
                </a:extLst>
              </a:tr>
            </a:tbl>
          </a:graphicData>
        </a:graphic>
      </p:graphicFrame>
    </p:spTree>
    <p:extLst>
      <p:ext uri="{BB962C8B-B14F-4D97-AF65-F5344CB8AC3E}">
        <p14:creationId xmlns:p14="http://schemas.microsoft.com/office/powerpoint/2010/main" val="30462129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B92F6-CC0D-467C-A837-A82E06A4147C}"/>
              </a:ext>
            </a:extLst>
          </p:cNvPr>
          <p:cNvSpPr>
            <a:spLocks noGrp="1"/>
          </p:cNvSpPr>
          <p:nvPr>
            <p:ph type="title"/>
          </p:nvPr>
        </p:nvSpPr>
        <p:spPr/>
        <p:txBody>
          <a:bodyPr>
            <a:normAutofit fontScale="90000"/>
          </a:bodyPr>
          <a:lstStyle/>
          <a:p>
            <a:r>
              <a:rPr lang="en-GB" b="1">
                <a:ea typeface="+mj-lt"/>
                <a:cs typeface="+mj-lt"/>
              </a:rPr>
              <a:t>3. Post-16 choices </a:t>
            </a:r>
            <a:br>
              <a:rPr lang="en-GB" b="1">
                <a:ea typeface="+mj-lt"/>
                <a:cs typeface="+mj-lt"/>
              </a:rPr>
            </a:br>
            <a:r>
              <a:rPr lang="en-GB" sz="2800" b="1" i="1">
                <a:ea typeface="+mj-lt"/>
                <a:cs typeface="+mj-lt"/>
              </a:rPr>
              <a:t>Where can I study?</a:t>
            </a:r>
            <a:endParaRPr lang="en-US" sz="2800" i="1"/>
          </a:p>
        </p:txBody>
      </p:sp>
      <p:sp>
        <p:nvSpPr>
          <p:cNvPr id="5" name="TextBox 4">
            <a:extLst>
              <a:ext uri="{FF2B5EF4-FFF2-40B4-BE49-F238E27FC236}">
                <a16:creationId xmlns:a16="http://schemas.microsoft.com/office/drawing/2014/main" id="{6D96D5D3-0CAD-4F24-B1CD-4098CCD54605}"/>
              </a:ext>
            </a:extLst>
          </p:cNvPr>
          <p:cNvSpPr txBox="1"/>
          <p:nvPr/>
        </p:nvSpPr>
        <p:spPr>
          <a:xfrm>
            <a:off x="2773915" y="6278046"/>
            <a:ext cx="8956050" cy="369332"/>
          </a:xfrm>
          <a:prstGeom prst="rect">
            <a:avLst/>
          </a:prstGeom>
          <a:noFill/>
        </p:spPr>
        <p:txBody>
          <a:bodyPr wrap="square" rtlCol="0">
            <a:spAutoFit/>
          </a:bodyPr>
          <a:lstStyle/>
          <a:p>
            <a:r>
              <a:rPr lang="en-GB"/>
              <a:t>Additionally there are be non-CAP centres available.</a:t>
            </a:r>
          </a:p>
        </p:txBody>
      </p:sp>
      <p:pic>
        <p:nvPicPr>
          <p:cNvPr id="6" name="Picture 5">
            <a:extLst>
              <a:ext uri="{FF2B5EF4-FFF2-40B4-BE49-F238E27FC236}">
                <a16:creationId xmlns:a16="http://schemas.microsoft.com/office/drawing/2014/main" id="{6A665EAD-56D6-4016-8D79-3A93C804BB79}"/>
              </a:ext>
            </a:extLst>
          </p:cNvPr>
          <p:cNvPicPr>
            <a:picLocks noChangeAspect="1"/>
          </p:cNvPicPr>
          <p:nvPr/>
        </p:nvPicPr>
        <p:blipFill>
          <a:blip r:embed="rId2"/>
          <a:stretch>
            <a:fillRect/>
          </a:stretch>
        </p:blipFill>
        <p:spPr>
          <a:xfrm>
            <a:off x="9220200" y="-20637"/>
            <a:ext cx="1447800" cy="1438275"/>
          </a:xfrm>
          <a:prstGeom prst="rect">
            <a:avLst/>
          </a:prstGeom>
        </p:spPr>
      </p:pic>
      <p:pic>
        <p:nvPicPr>
          <p:cNvPr id="4" name="Picture 3">
            <a:extLst>
              <a:ext uri="{FF2B5EF4-FFF2-40B4-BE49-F238E27FC236}">
                <a16:creationId xmlns:a16="http://schemas.microsoft.com/office/drawing/2014/main" id="{DBB87B98-B784-CDD6-5336-E2E6CF8C9EAD}"/>
              </a:ext>
            </a:extLst>
          </p:cNvPr>
          <p:cNvPicPr>
            <a:picLocks noChangeAspect="1"/>
          </p:cNvPicPr>
          <p:nvPr/>
        </p:nvPicPr>
        <p:blipFill>
          <a:blip r:embed="rId3"/>
          <a:stretch>
            <a:fillRect/>
          </a:stretch>
        </p:blipFill>
        <p:spPr>
          <a:xfrm>
            <a:off x="1547813" y="1417639"/>
            <a:ext cx="8977427" cy="4174779"/>
          </a:xfrm>
          <a:prstGeom prst="rect">
            <a:avLst/>
          </a:prstGeom>
        </p:spPr>
      </p:pic>
    </p:spTree>
    <p:extLst>
      <p:ext uri="{BB962C8B-B14F-4D97-AF65-F5344CB8AC3E}">
        <p14:creationId xmlns:p14="http://schemas.microsoft.com/office/powerpoint/2010/main" val="23724137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A3D3F-A0C7-BC63-2989-B3103F888C88}"/>
              </a:ext>
            </a:extLst>
          </p:cNvPr>
          <p:cNvSpPr>
            <a:spLocks noGrp="1"/>
          </p:cNvSpPr>
          <p:nvPr>
            <p:ph type="title"/>
          </p:nvPr>
        </p:nvSpPr>
        <p:spPr/>
        <p:txBody>
          <a:bodyPr>
            <a:normAutofit/>
          </a:bodyPr>
          <a:lstStyle/>
          <a:p>
            <a:r>
              <a:rPr lang="en-GB" b="1" dirty="0">
                <a:latin typeface="+mn-lt"/>
              </a:rPr>
              <a:t>ESOL teaching </a:t>
            </a:r>
            <a:endParaRPr lang="en-GB" dirty="0"/>
          </a:p>
        </p:txBody>
      </p:sp>
      <p:sp>
        <p:nvSpPr>
          <p:cNvPr id="3" name="Content Placeholder 2">
            <a:extLst>
              <a:ext uri="{FF2B5EF4-FFF2-40B4-BE49-F238E27FC236}">
                <a16:creationId xmlns:a16="http://schemas.microsoft.com/office/drawing/2014/main" id="{C0577FA4-B274-6F9E-5D44-F716CB9B1325}"/>
              </a:ext>
            </a:extLst>
          </p:cNvPr>
          <p:cNvSpPr>
            <a:spLocks noGrp="1"/>
          </p:cNvSpPr>
          <p:nvPr>
            <p:ph idx="1"/>
          </p:nvPr>
        </p:nvSpPr>
        <p:spPr/>
        <p:txBody>
          <a:bodyPr/>
          <a:lstStyle/>
          <a:p>
            <a:r>
              <a:rPr lang="en-GB" dirty="0"/>
              <a:t>Students identified as Bands A and B are currently receiving 3 ESOL lessons per week</a:t>
            </a:r>
          </a:p>
          <a:p>
            <a:r>
              <a:rPr lang="en-GB" dirty="0"/>
              <a:t>Students identified as Band C are receiving weekly Tutor Time interventions </a:t>
            </a:r>
          </a:p>
          <a:p>
            <a:r>
              <a:rPr lang="en-GB" dirty="0"/>
              <a:t>Lessons focus on listening, reading, writing , speaking and grammatical accuracy</a:t>
            </a:r>
          </a:p>
          <a:p>
            <a:endParaRPr lang="en-GB" dirty="0"/>
          </a:p>
        </p:txBody>
      </p:sp>
    </p:spTree>
    <p:extLst>
      <p:ext uri="{BB962C8B-B14F-4D97-AF65-F5344CB8AC3E}">
        <p14:creationId xmlns:p14="http://schemas.microsoft.com/office/powerpoint/2010/main" val="27635991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D4CFB60-E96C-3670-A650-BD5F516EC3CB}"/>
              </a:ext>
            </a:extLst>
          </p:cNvPr>
          <p:cNvPicPr>
            <a:picLocks noChangeAspect="1"/>
          </p:cNvPicPr>
          <p:nvPr/>
        </p:nvPicPr>
        <p:blipFill rotWithShape="1">
          <a:blip r:embed="rId2"/>
          <a:srcRect l="-309" t="1144" r="309" b="13960"/>
          <a:stretch/>
        </p:blipFill>
        <p:spPr>
          <a:xfrm>
            <a:off x="240314" y="3665280"/>
            <a:ext cx="4820355" cy="2279749"/>
          </a:xfrm>
          <a:prstGeom prst="rect">
            <a:avLst/>
          </a:prstGeom>
        </p:spPr>
      </p:pic>
      <p:pic>
        <p:nvPicPr>
          <p:cNvPr id="5" name="Picture 4">
            <a:extLst>
              <a:ext uri="{FF2B5EF4-FFF2-40B4-BE49-F238E27FC236}">
                <a16:creationId xmlns:a16="http://schemas.microsoft.com/office/drawing/2014/main" id="{1E1E4AA4-A7BA-2F82-E2A9-D1BB4223306F}"/>
              </a:ext>
            </a:extLst>
          </p:cNvPr>
          <p:cNvPicPr>
            <a:picLocks noChangeAspect="1"/>
          </p:cNvPicPr>
          <p:nvPr/>
        </p:nvPicPr>
        <p:blipFill>
          <a:blip r:embed="rId3"/>
          <a:stretch>
            <a:fillRect/>
          </a:stretch>
        </p:blipFill>
        <p:spPr>
          <a:xfrm>
            <a:off x="7173501" y="4065232"/>
            <a:ext cx="4955821" cy="2683512"/>
          </a:xfrm>
          <a:prstGeom prst="rect">
            <a:avLst/>
          </a:prstGeom>
        </p:spPr>
      </p:pic>
      <p:pic>
        <p:nvPicPr>
          <p:cNvPr id="7" name="Picture 6">
            <a:extLst>
              <a:ext uri="{FF2B5EF4-FFF2-40B4-BE49-F238E27FC236}">
                <a16:creationId xmlns:a16="http://schemas.microsoft.com/office/drawing/2014/main" id="{302D59C1-5A33-217C-8EDF-4D4F7263DB6D}"/>
              </a:ext>
            </a:extLst>
          </p:cNvPr>
          <p:cNvPicPr>
            <a:picLocks noChangeAspect="1"/>
          </p:cNvPicPr>
          <p:nvPr/>
        </p:nvPicPr>
        <p:blipFill>
          <a:blip r:embed="rId4"/>
          <a:stretch>
            <a:fillRect/>
          </a:stretch>
        </p:blipFill>
        <p:spPr>
          <a:xfrm>
            <a:off x="6366933" y="79608"/>
            <a:ext cx="5508978" cy="3472266"/>
          </a:xfrm>
          <a:prstGeom prst="rect">
            <a:avLst/>
          </a:prstGeom>
        </p:spPr>
      </p:pic>
      <p:pic>
        <p:nvPicPr>
          <p:cNvPr id="9" name="Picture 8">
            <a:extLst>
              <a:ext uri="{FF2B5EF4-FFF2-40B4-BE49-F238E27FC236}">
                <a16:creationId xmlns:a16="http://schemas.microsoft.com/office/drawing/2014/main" id="{62DC1629-DBCC-0A52-6ECD-594BDC3892F9}"/>
              </a:ext>
            </a:extLst>
          </p:cNvPr>
          <p:cNvPicPr>
            <a:picLocks noChangeAspect="1"/>
          </p:cNvPicPr>
          <p:nvPr/>
        </p:nvPicPr>
        <p:blipFill>
          <a:blip r:embed="rId5"/>
          <a:stretch>
            <a:fillRect/>
          </a:stretch>
        </p:blipFill>
        <p:spPr>
          <a:xfrm>
            <a:off x="168735" y="141123"/>
            <a:ext cx="5865447" cy="3287876"/>
          </a:xfrm>
          <a:prstGeom prst="rect">
            <a:avLst/>
          </a:prstGeom>
        </p:spPr>
      </p:pic>
      <p:pic>
        <p:nvPicPr>
          <p:cNvPr id="11" name="Picture 10">
            <a:extLst>
              <a:ext uri="{FF2B5EF4-FFF2-40B4-BE49-F238E27FC236}">
                <a16:creationId xmlns:a16="http://schemas.microsoft.com/office/drawing/2014/main" id="{92F57C8D-A59E-685B-1A25-A9D491F8C019}"/>
              </a:ext>
            </a:extLst>
          </p:cNvPr>
          <p:cNvPicPr>
            <a:picLocks noChangeAspect="1"/>
          </p:cNvPicPr>
          <p:nvPr/>
        </p:nvPicPr>
        <p:blipFill>
          <a:blip r:embed="rId6"/>
          <a:stretch>
            <a:fillRect/>
          </a:stretch>
        </p:blipFill>
        <p:spPr>
          <a:xfrm>
            <a:off x="4284450" y="4037813"/>
            <a:ext cx="2889051" cy="2738349"/>
          </a:xfrm>
          <a:prstGeom prst="rect">
            <a:avLst/>
          </a:prstGeom>
        </p:spPr>
      </p:pic>
    </p:spTree>
    <p:extLst>
      <p:ext uri="{BB962C8B-B14F-4D97-AF65-F5344CB8AC3E}">
        <p14:creationId xmlns:p14="http://schemas.microsoft.com/office/powerpoint/2010/main" val="28159335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A3D3F-A0C7-BC63-2989-B3103F888C88}"/>
              </a:ext>
            </a:extLst>
          </p:cNvPr>
          <p:cNvSpPr>
            <a:spLocks noGrp="1"/>
          </p:cNvSpPr>
          <p:nvPr>
            <p:ph type="title"/>
          </p:nvPr>
        </p:nvSpPr>
        <p:spPr/>
        <p:txBody>
          <a:bodyPr>
            <a:normAutofit/>
          </a:bodyPr>
          <a:lstStyle/>
          <a:p>
            <a:r>
              <a:rPr lang="en-GB" b="1" dirty="0">
                <a:latin typeface="+mn-lt"/>
              </a:rPr>
              <a:t>Wellbeing at </a:t>
            </a:r>
            <a:r>
              <a:rPr lang="en-GB" b="1" dirty="0" err="1">
                <a:latin typeface="+mn-lt"/>
              </a:rPr>
              <a:t>CamVC</a:t>
            </a:r>
            <a:endParaRPr lang="en-GB" dirty="0"/>
          </a:p>
        </p:txBody>
      </p:sp>
      <p:sp>
        <p:nvSpPr>
          <p:cNvPr id="3" name="Content Placeholder 2">
            <a:extLst>
              <a:ext uri="{FF2B5EF4-FFF2-40B4-BE49-F238E27FC236}">
                <a16:creationId xmlns:a16="http://schemas.microsoft.com/office/drawing/2014/main" id="{C0577FA4-B274-6F9E-5D44-F716CB9B1325}"/>
              </a:ext>
            </a:extLst>
          </p:cNvPr>
          <p:cNvSpPr>
            <a:spLocks noGrp="1"/>
          </p:cNvSpPr>
          <p:nvPr>
            <p:ph idx="1"/>
          </p:nvPr>
        </p:nvSpPr>
        <p:spPr/>
        <p:txBody>
          <a:bodyPr/>
          <a:lstStyle/>
          <a:p>
            <a:pPr marL="0" indent="0" algn="ctr">
              <a:lnSpc>
                <a:spcPct val="150000"/>
              </a:lnSpc>
              <a:buNone/>
            </a:pPr>
            <a:r>
              <a:rPr lang="en-GB" b="0" i="0" dirty="0">
                <a:solidFill>
                  <a:srgbClr val="3C3C3C"/>
                </a:solidFill>
                <a:effectLst/>
                <a:latin typeface="proxima-nova"/>
              </a:rPr>
              <a:t>At Cambourne Village College we take the mental health and well-being of our community seriously.  We believe that everyone should feel safe and happy when they are on our site, and we believe that well-being is fundamental to ensuring that each individual who makes up our community thrives.</a:t>
            </a:r>
            <a:endParaRPr lang="en-GB" dirty="0"/>
          </a:p>
        </p:txBody>
      </p:sp>
    </p:spTree>
    <p:extLst>
      <p:ext uri="{BB962C8B-B14F-4D97-AF65-F5344CB8AC3E}">
        <p14:creationId xmlns:p14="http://schemas.microsoft.com/office/powerpoint/2010/main" val="19076972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878135-3F5C-BB53-0082-122956799B79}"/>
              </a:ext>
            </a:extLst>
          </p:cNvPr>
          <p:cNvSpPr>
            <a:spLocks noGrp="1"/>
          </p:cNvSpPr>
          <p:nvPr>
            <p:ph type="title"/>
          </p:nvPr>
        </p:nvSpPr>
        <p:spPr>
          <a:xfrm>
            <a:off x="609600" y="0"/>
            <a:ext cx="10972800" cy="1143000"/>
          </a:xfrm>
        </p:spPr>
        <p:txBody>
          <a:bodyPr rtlCol="0"/>
          <a:lstStyle>
            <a:defPPr>
              <a:defRPr lang="en-GB"/>
            </a:defPPr>
          </a:lstStyle>
          <a:p>
            <a:pPr rtl="0"/>
            <a:r>
              <a:rPr lang="en-GB" dirty="0"/>
              <a:t>What Support do we offer?</a:t>
            </a:r>
          </a:p>
        </p:txBody>
      </p:sp>
      <p:graphicFrame>
        <p:nvGraphicFramePr>
          <p:cNvPr id="2" name="Table 4">
            <a:extLst>
              <a:ext uri="{FF2B5EF4-FFF2-40B4-BE49-F238E27FC236}">
                <a16:creationId xmlns:a16="http://schemas.microsoft.com/office/drawing/2014/main" id="{14883AB6-E6D8-70A9-3CCB-61E120FC6000}"/>
              </a:ext>
            </a:extLst>
          </p:cNvPr>
          <p:cNvGraphicFramePr>
            <a:graphicFrameLocks noGrp="1"/>
          </p:cNvGraphicFramePr>
          <p:nvPr>
            <p:ph idx="1"/>
            <p:extLst>
              <p:ext uri="{D42A27DB-BD31-4B8C-83A1-F6EECF244321}">
                <p14:modId xmlns:p14="http://schemas.microsoft.com/office/powerpoint/2010/main" val="1132607082"/>
              </p:ext>
            </p:extLst>
          </p:nvPr>
        </p:nvGraphicFramePr>
        <p:xfrm>
          <a:off x="778935" y="1388534"/>
          <a:ext cx="4868158" cy="5128367"/>
        </p:xfrm>
        <a:graphic>
          <a:graphicData uri="http://schemas.openxmlformats.org/drawingml/2006/table">
            <a:tbl>
              <a:tblPr firstRow="1" bandRow="1"/>
              <a:tblGrid>
                <a:gridCol w="4868158">
                  <a:extLst>
                    <a:ext uri="{9D8B030D-6E8A-4147-A177-3AD203B41FA5}">
                      <a16:colId xmlns:a16="http://schemas.microsoft.com/office/drawing/2014/main" val="1563570424"/>
                    </a:ext>
                  </a:extLst>
                </a:gridCol>
              </a:tblGrid>
              <a:tr h="800831">
                <a:tc>
                  <a:txBody>
                    <a:bodyPr/>
                    <a:lstStyle>
                      <a:defPPr>
                        <a:defRPr lang="en-GB"/>
                      </a:defPPr>
                    </a:lstStyle>
                    <a:p>
                      <a:pPr marL="0" marR="0" lvl="0" indent="0" algn="r" defTabSz="914400" rtl="0" eaLnBrk="1" fontAlgn="auto" latinLnBrk="0" hangingPunct="1">
                        <a:lnSpc>
                          <a:spcPct val="100000"/>
                        </a:lnSpc>
                        <a:spcBef>
                          <a:spcPts val="0"/>
                        </a:spcBef>
                        <a:spcAft>
                          <a:spcPts val="0"/>
                        </a:spcAft>
                        <a:buClrTx/>
                        <a:buSzTx/>
                        <a:buFontTx/>
                        <a:buNone/>
                        <a:tabLst/>
                        <a:defRPr lang="en-GB"/>
                      </a:pPr>
                      <a:r>
                        <a:rPr lang="en-GB" sz="2400" dirty="0">
                          <a:latin typeface="+mn-lt"/>
                          <a:cs typeface="Gill Sans Light" panose="020B0302020104020203" pitchFamily="34" charset="-79"/>
                        </a:rPr>
                        <a:t>Tutor Teams</a:t>
                      </a:r>
                    </a:p>
                    <a:p>
                      <a:pPr algn="r" rtl="0"/>
                      <a:r>
                        <a:rPr lang="en-GB" sz="1800" dirty="0">
                          <a:latin typeface="+mj-lt"/>
                        </a:rPr>
                        <a:t>Year Teams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89471877"/>
                  </a:ext>
                </a:extLst>
              </a:tr>
              <a:tr h="1117312">
                <a:tc>
                  <a:txBody>
                    <a:bodyPr/>
                    <a:lstStyle>
                      <a:defPPr>
                        <a:defRPr lang="en-GB"/>
                      </a:defPPr>
                    </a:lstStyle>
                    <a:p>
                      <a:pPr marL="0" marR="0" lvl="0" indent="0" algn="r" defTabSz="914400" rtl="0" eaLnBrk="1" fontAlgn="auto" latinLnBrk="0" hangingPunct="1">
                        <a:lnSpc>
                          <a:spcPct val="100000"/>
                        </a:lnSpc>
                        <a:spcBef>
                          <a:spcPts val="0"/>
                        </a:spcBef>
                        <a:spcAft>
                          <a:spcPts val="0"/>
                        </a:spcAft>
                        <a:buClrTx/>
                        <a:buSzTx/>
                        <a:buFontTx/>
                        <a:buNone/>
                        <a:tabLst/>
                        <a:defRPr lang="en-GB"/>
                      </a:pPr>
                      <a:r>
                        <a:rPr lang="en-GB" sz="2400" dirty="0">
                          <a:latin typeface="+mn-lt"/>
                          <a:cs typeface="Gill Sans Light" panose="020B0302020104020203" pitchFamily="34" charset="-79"/>
                        </a:rPr>
                        <a:t>Provisions</a:t>
                      </a:r>
                    </a:p>
                    <a:p>
                      <a:pPr marL="0" algn="r" defTabSz="914400" rtl="0" eaLnBrk="1" latinLnBrk="0" hangingPunct="1"/>
                      <a:r>
                        <a:rPr lang="en-GB" sz="1800" kern="1200" dirty="0">
                          <a:solidFill>
                            <a:schemeClr val="tx1"/>
                          </a:solidFill>
                          <a:latin typeface="+mj-lt"/>
                          <a:ea typeface="+mn-ea"/>
                          <a:cs typeface="+mn-cs"/>
                        </a:rPr>
                        <a:t>Centre| Link| Blue Room | View| EAL| Counselling </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36238222"/>
                  </a:ext>
                </a:extLst>
              </a:tr>
              <a:tr h="1140115">
                <a:tc>
                  <a:txBody>
                    <a:bodyPr/>
                    <a:lstStyle>
                      <a:defPPr>
                        <a:defRPr lang="en-GB"/>
                      </a:defPPr>
                    </a:lstStyle>
                    <a:p>
                      <a:pPr marL="0" marR="0" lvl="0" indent="0" algn="r" defTabSz="914400" rtl="0" eaLnBrk="1" fontAlgn="auto" latinLnBrk="0" hangingPunct="1">
                        <a:lnSpc>
                          <a:spcPct val="100000"/>
                        </a:lnSpc>
                        <a:spcBef>
                          <a:spcPts val="0"/>
                        </a:spcBef>
                        <a:spcAft>
                          <a:spcPts val="0"/>
                        </a:spcAft>
                        <a:buClrTx/>
                        <a:buSzTx/>
                        <a:buFontTx/>
                        <a:buNone/>
                        <a:tabLst/>
                        <a:defRPr lang="en-GB"/>
                      </a:pPr>
                      <a:r>
                        <a:rPr lang="en-GB" sz="2400" dirty="0">
                          <a:latin typeface="+mn-lt"/>
                          <a:cs typeface="Gill Sans Light" panose="020B0302020104020203" pitchFamily="34" charset="-79"/>
                        </a:rPr>
                        <a:t>Mentoring</a:t>
                      </a:r>
                    </a:p>
                    <a:p>
                      <a:pPr marL="0" algn="r" defTabSz="914400" rtl="0" eaLnBrk="1" latinLnBrk="0" hangingPunct="1"/>
                      <a:r>
                        <a:rPr lang="en-GB" sz="1800" kern="1200" dirty="0">
                          <a:solidFill>
                            <a:schemeClr val="tx1"/>
                          </a:solidFill>
                          <a:latin typeface="+mj-lt"/>
                          <a:ea typeface="+mn-ea"/>
                          <a:cs typeface="+mn-cs"/>
                        </a:rPr>
                        <a:t>Teacher | Peer</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24452646"/>
                  </a:ext>
                </a:extLst>
              </a:tr>
              <a:tr h="1094510">
                <a:tc>
                  <a:txBody>
                    <a:bodyPr/>
                    <a:lstStyle>
                      <a:defPPr>
                        <a:defRPr lang="en-GB"/>
                      </a:defPPr>
                    </a:lstStyle>
                    <a:p>
                      <a:pPr marL="0" marR="0" lvl="0" indent="0" algn="r" defTabSz="914400" rtl="0" eaLnBrk="1" fontAlgn="auto" latinLnBrk="0" hangingPunct="1">
                        <a:lnSpc>
                          <a:spcPct val="100000"/>
                        </a:lnSpc>
                        <a:spcBef>
                          <a:spcPts val="0"/>
                        </a:spcBef>
                        <a:spcAft>
                          <a:spcPts val="0"/>
                        </a:spcAft>
                        <a:buClrTx/>
                        <a:buSzTx/>
                        <a:buFontTx/>
                        <a:buNone/>
                        <a:tabLst/>
                        <a:defRPr lang="en-GB"/>
                      </a:pPr>
                      <a:r>
                        <a:rPr lang="en-GB" sz="2400" dirty="0">
                          <a:latin typeface="+mn-lt"/>
                          <a:cs typeface="Gill Sans Light" panose="020B0302020104020203" pitchFamily="34" charset="-79"/>
                        </a:rPr>
                        <a:t>Medical Room</a:t>
                      </a:r>
                    </a:p>
                    <a:p>
                      <a:pPr marL="0" algn="r" defTabSz="914400" rtl="0" eaLnBrk="1" latinLnBrk="0" hangingPunct="1"/>
                      <a:r>
                        <a:rPr lang="en-GB" sz="1800" kern="1200" dirty="0">
                          <a:solidFill>
                            <a:schemeClr val="tx1"/>
                          </a:solidFill>
                          <a:latin typeface="+mj-lt"/>
                          <a:ea typeface="+mn-ea"/>
                          <a:cs typeface="+mn-cs"/>
                        </a:rPr>
                        <a:t>First Aid</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90977400"/>
                  </a:ext>
                </a:extLst>
              </a:tr>
              <a:tr h="975599">
                <a:tc>
                  <a:txBody>
                    <a:bodyPr/>
                    <a:lstStyle>
                      <a:defPPr>
                        <a:defRPr lang="en-GB"/>
                      </a:defPPr>
                    </a:lstStyle>
                    <a:p>
                      <a:pPr marL="0" marR="0" lvl="0" indent="0" algn="r" defTabSz="914400" rtl="0" eaLnBrk="1" fontAlgn="auto" latinLnBrk="0" hangingPunct="1">
                        <a:lnSpc>
                          <a:spcPct val="100000"/>
                        </a:lnSpc>
                        <a:spcBef>
                          <a:spcPts val="0"/>
                        </a:spcBef>
                        <a:spcAft>
                          <a:spcPts val="0"/>
                        </a:spcAft>
                        <a:buClrTx/>
                        <a:buSzTx/>
                        <a:buFontTx/>
                        <a:buNone/>
                        <a:tabLst/>
                        <a:defRPr lang="en-GB"/>
                      </a:pPr>
                      <a:r>
                        <a:rPr lang="en-GB" sz="2400" dirty="0">
                          <a:latin typeface="+mn-lt"/>
                          <a:cs typeface="Gill Sans Light" panose="020B0302020104020203" pitchFamily="34" charset="-79"/>
                        </a:rPr>
                        <a:t>Safeguarding</a:t>
                      </a:r>
                    </a:p>
                    <a:p>
                      <a:pPr marL="0" algn="r" defTabSz="914400" rtl="0" eaLnBrk="1" latinLnBrk="0" hangingPunct="1"/>
                      <a:endParaRPr lang="en-GB" sz="1800" kern="1200" dirty="0">
                        <a:solidFill>
                          <a:schemeClr val="tx1"/>
                        </a:solidFill>
                        <a:latin typeface="+mj-lt"/>
                        <a:ea typeface="+mn-ea"/>
                        <a:cs typeface="+mn-cs"/>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56376589"/>
                  </a:ext>
                </a:extLst>
              </a:tr>
            </a:tbl>
          </a:graphicData>
        </a:graphic>
      </p:graphicFrame>
      <p:pic>
        <p:nvPicPr>
          <p:cNvPr id="3" name="Picture 2">
            <a:extLst>
              <a:ext uri="{FF2B5EF4-FFF2-40B4-BE49-F238E27FC236}">
                <a16:creationId xmlns:a16="http://schemas.microsoft.com/office/drawing/2014/main" id="{C8270818-D88D-DA20-056A-94D5D7F3F335}"/>
              </a:ext>
            </a:extLst>
          </p:cNvPr>
          <p:cNvPicPr>
            <a:picLocks noChangeAspect="1"/>
          </p:cNvPicPr>
          <p:nvPr/>
        </p:nvPicPr>
        <p:blipFill rotWithShape="1">
          <a:blip r:embed="rId3"/>
          <a:srcRect l="5850" t="279" r="3954" b="5278"/>
          <a:stretch/>
        </p:blipFill>
        <p:spPr>
          <a:xfrm>
            <a:off x="6862588" y="1388534"/>
            <a:ext cx="4028373" cy="52376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741339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624AF-1AF0-B7BE-EE28-6E0375F4604E}"/>
              </a:ext>
            </a:extLst>
          </p:cNvPr>
          <p:cNvSpPr>
            <a:spLocks noGrp="1"/>
          </p:cNvSpPr>
          <p:nvPr>
            <p:ph type="title"/>
          </p:nvPr>
        </p:nvSpPr>
        <p:spPr>
          <a:xfrm>
            <a:off x="576070" y="392925"/>
            <a:ext cx="8451388" cy="676656"/>
          </a:xfrm>
        </p:spPr>
        <p:txBody>
          <a:bodyPr>
            <a:normAutofit/>
          </a:bodyPr>
          <a:lstStyle/>
          <a:p>
            <a:r>
              <a:rPr lang="en-GB" sz="3600" dirty="0"/>
              <a:t>Outside of the School Day</a:t>
            </a:r>
          </a:p>
        </p:txBody>
      </p:sp>
      <p:pic>
        <p:nvPicPr>
          <p:cNvPr id="8" name="Picture 7">
            <a:extLst>
              <a:ext uri="{FF2B5EF4-FFF2-40B4-BE49-F238E27FC236}">
                <a16:creationId xmlns:a16="http://schemas.microsoft.com/office/drawing/2014/main" id="{4AEC5AD6-364B-F57D-BF33-1B16E2A923D2}"/>
              </a:ext>
            </a:extLst>
          </p:cNvPr>
          <p:cNvPicPr>
            <a:picLocks noChangeAspect="1"/>
          </p:cNvPicPr>
          <p:nvPr/>
        </p:nvPicPr>
        <p:blipFill>
          <a:blip r:embed="rId2"/>
          <a:stretch>
            <a:fillRect/>
          </a:stretch>
        </p:blipFill>
        <p:spPr>
          <a:xfrm>
            <a:off x="667915" y="1479104"/>
            <a:ext cx="4762500" cy="4762500"/>
          </a:xfrm>
          <a:prstGeom prst="rect">
            <a:avLst/>
          </a:prstGeom>
        </p:spPr>
      </p:pic>
      <p:pic>
        <p:nvPicPr>
          <p:cNvPr id="12" name="Picture 11">
            <a:extLst>
              <a:ext uri="{FF2B5EF4-FFF2-40B4-BE49-F238E27FC236}">
                <a16:creationId xmlns:a16="http://schemas.microsoft.com/office/drawing/2014/main" id="{D63F265F-FBD2-D1C7-7D25-90A083F712BB}"/>
              </a:ext>
            </a:extLst>
          </p:cNvPr>
          <p:cNvPicPr>
            <a:picLocks noChangeAspect="1"/>
          </p:cNvPicPr>
          <p:nvPr/>
        </p:nvPicPr>
        <p:blipFill>
          <a:blip r:embed="rId3"/>
          <a:stretch>
            <a:fillRect/>
          </a:stretch>
        </p:blipFill>
        <p:spPr>
          <a:xfrm>
            <a:off x="5755159" y="616396"/>
            <a:ext cx="6271167" cy="5873342"/>
          </a:xfrm>
          <a:prstGeom prst="rect">
            <a:avLst/>
          </a:prstGeom>
        </p:spPr>
      </p:pic>
    </p:spTree>
    <p:extLst>
      <p:ext uri="{BB962C8B-B14F-4D97-AF65-F5344CB8AC3E}">
        <p14:creationId xmlns:p14="http://schemas.microsoft.com/office/powerpoint/2010/main" val="17830537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89D7443-BA77-0C35-5CAC-E8AA1DB5259D}"/>
              </a:ext>
            </a:extLst>
          </p:cNvPr>
          <p:cNvSpPr txBox="1"/>
          <p:nvPr/>
        </p:nvSpPr>
        <p:spPr>
          <a:xfrm>
            <a:off x="564445" y="372533"/>
            <a:ext cx="9392355" cy="4401205"/>
          </a:xfrm>
          <a:prstGeom prst="rect">
            <a:avLst/>
          </a:prstGeom>
          <a:noFill/>
        </p:spPr>
        <p:txBody>
          <a:bodyPr wrap="square">
            <a:spAutoFit/>
          </a:bodyPr>
          <a:lstStyle/>
          <a:p>
            <a:pPr algn="l"/>
            <a:r>
              <a:rPr lang="en-US" altLang="zh-TW" sz="2800" b="0" i="0" dirty="0">
                <a:solidFill>
                  <a:srgbClr val="444444"/>
                </a:solidFill>
                <a:effectLst/>
                <a:latin typeface="Rubik"/>
              </a:rPr>
              <a:t>15</a:t>
            </a:r>
            <a:r>
              <a:rPr lang="zh-TW" altLang="en-US" sz="2800" b="0" i="0" dirty="0">
                <a:solidFill>
                  <a:srgbClr val="444444"/>
                </a:solidFill>
                <a:effectLst/>
                <a:latin typeface="Rubik"/>
              </a:rPr>
              <a:t>歲的子樂，在香港讀國際學校，兩文三語流利。</a:t>
            </a:r>
            <a:r>
              <a:rPr lang="en-US" altLang="zh-TW" sz="2800" b="0" i="0" dirty="0">
                <a:solidFill>
                  <a:srgbClr val="444444"/>
                </a:solidFill>
                <a:effectLst/>
                <a:latin typeface="Rubik"/>
              </a:rPr>
              <a:t>2021</a:t>
            </a:r>
            <a:r>
              <a:rPr lang="zh-TW" altLang="en-US" sz="2800" b="0" i="0" dirty="0">
                <a:solidFill>
                  <a:srgbClr val="444444"/>
                </a:solidFill>
                <a:effectLst/>
                <a:latin typeface="Rubik"/>
              </a:rPr>
              <a:t>年中隨父母來英，入讀私立學校，開課後一個月開始拒絕上學，每日跟香港的朋友網聊，至凌晨三、四時。</a:t>
            </a:r>
            <a:endParaRPr lang="en-GB" altLang="zh-TW" sz="2800" b="0" i="0" dirty="0">
              <a:solidFill>
                <a:srgbClr val="444444"/>
              </a:solidFill>
              <a:effectLst/>
              <a:latin typeface="Rubik"/>
            </a:endParaRPr>
          </a:p>
          <a:p>
            <a:pPr algn="l"/>
            <a:endParaRPr lang="zh-TW" altLang="en-US" sz="2800" b="0" i="0" dirty="0">
              <a:solidFill>
                <a:srgbClr val="444444"/>
              </a:solidFill>
              <a:effectLst/>
              <a:latin typeface="Rubik"/>
            </a:endParaRPr>
          </a:p>
          <a:p>
            <a:pPr algn="l"/>
            <a:r>
              <a:rPr lang="en-US" altLang="zh-TW" sz="2800" b="0" i="0" dirty="0">
                <a:solidFill>
                  <a:srgbClr val="444444"/>
                </a:solidFill>
                <a:effectLst/>
                <a:latin typeface="Rubik"/>
              </a:rPr>
              <a:t>11</a:t>
            </a:r>
            <a:r>
              <a:rPr lang="zh-TW" altLang="en-US" sz="2800" b="0" i="0" dirty="0">
                <a:solidFill>
                  <a:srgbClr val="444444"/>
                </a:solidFill>
                <a:effectLst/>
                <a:latin typeface="Rubik"/>
              </a:rPr>
              <a:t>歲的婷婷，母語是英文。</a:t>
            </a:r>
            <a:r>
              <a:rPr lang="en-US" altLang="zh-TW" sz="2800" b="0" i="0" dirty="0">
                <a:solidFill>
                  <a:srgbClr val="444444"/>
                </a:solidFill>
                <a:effectLst/>
                <a:latin typeface="Rubik"/>
              </a:rPr>
              <a:t>2020</a:t>
            </a:r>
            <a:r>
              <a:rPr lang="zh-TW" altLang="en-US" sz="2800" b="0" i="0" dirty="0">
                <a:solidFill>
                  <a:srgbClr val="444444"/>
                </a:solidFill>
                <a:effectLst/>
                <a:latin typeface="Rubik"/>
              </a:rPr>
              <a:t>年底入讀公立學校，數月後出現情緒問題，窗簾拉上，房間畫滿暗黑影像，質問媽媽為甚麼要帶她移民。</a:t>
            </a:r>
            <a:endParaRPr lang="en-GB" altLang="zh-TW" sz="2800" b="0" i="0" dirty="0">
              <a:solidFill>
                <a:srgbClr val="444444"/>
              </a:solidFill>
              <a:effectLst/>
              <a:latin typeface="Rubik"/>
            </a:endParaRPr>
          </a:p>
          <a:p>
            <a:pPr algn="l"/>
            <a:endParaRPr lang="zh-TW" altLang="en-US" sz="2800" b="0" i="0" dirty="0">
              <a:solidFill>
                <a:srgbClr val="444444"/>
              </a:solidFill>
              <a:effectLst/>
              <a:latin typeface="Rubik"/>
            </a:endParaRPr>
          </a:p>
          <a:p>
            <a:pPr algn="l"/>
            <a:r>
              <a:rPr lang="en-US" altLang="zh-TW" sz="2800" b="0" i="0" dirty="0">
                <a:solidFill>
                  <a:srgbClr val="444444"/>
                </a:solidFill>
                <a:effectLst/>
                <a:latin typeface="Rubik"/>
              </a:rPr>
              <a:t>7</a:t>
            </a:r>
            <a:r>
              <a:rPr lang="zh-TW" altLang="en-US" sz="2800" b="0" i="0" dirty="0">
                <a:solidFill>
                  <a:srgbClr val="444444"/>
                </a:solidFill>
                <a:effectLst/>
                <a:latin typeface="Rubik"/>
              </a:rPr>
              <a:t>歲的竣軒，移民前最愛笑，</a:t>
            </a:r>
            <a:r>
              <a:rPr lang="en-US" altLang="zh-TW" sz="2800" b="0" i="0" dirty="0">
                <a:solidFill>
                  <a:srgbClr val="444444"/>
                </a:solidFill>
                <a:effectLst/>
                <a:latin typeface="Rubik"/>
              </a:rPr>
              <a:t>2021</a:t>
            </a:r>
            <a:r>
              <a:rPr lang="zh-TW" altLang="en-US" sz="2800" b="0" i="0" dirty="0">
                <a:solidFill>
                  <a:srgbClr val="444444"/>
                </a:solidFill>
                <a:effectLst/>
                <a:latin typeface="Rubik"/>
              </a:rPr>
              <a:t>年初上學一個月後，老師跟家長說，他有創傷後遺症跡象，要儘快跟進。</a:t>
            </a:r>
          </a:p>
        </p:txBody>
      </p:sp>
      <p:pic>
        <p:nvPicPr>
          <p:cNvPr id="7" name="Picture 6">
            <a:extLst>
              <a:ext uri="{FF2B5EF4-FFF2-40B4-BE49-F238E27FC236}">
                <a16:creationId xmlns:a16="http://schemas.microsoft.com/office/drawing/2014/main" id="{5F079CA9-F24D-D15A-E5CD-20E66C21ACEE}"/>
              </a:ext>
            </a:extLst>
          </p:cNvPr>
          <p:cNvPicPr>
            <a:picLocks noChangeAspect="1"/>
          </p:cNvPicPr>
          <p:nvPr/>
        </p:nvPicPr>
        <p:blipFill>
          <a:blip r:embed="rId2"/>
          <a:stretch>
            <a:fillRect/>
          </a:stretch>
        </p:blipFill>
        <p:spPr>
          <a:xfrm>
            <a:off x="8227079" y="5356578"/>
            <a:ext cx="3964921" cy="1501422"/>
          </a:xfrm>
          <a:prstGeom prst="rect">
            <a:avLst/>
          </a:prstGeom>
        </p:spPr>
      </p:pic>
    </p:spTree>
    <p:extLst>
      <p:ext uri="{BB962C8B-B14F-4D97-AF65-F5344CB8AC3E}">
        <p14:creationId xmlns:p14="http://schemas.microsoft.com/office/powerpoint/2010/main" val="1043535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DB3F5-BCA9-9CEA-5027-09A16BE4DFC9}"/>
              </a:ext>
            </a:extLst>
          </p:cNvPr>
          <p:cNvSpPr>
            <a:spLocks noGrp="1"/>
          </p:cNvSpPr>
          <p:nvPr>
            <p:ph type="title"/>
          </p:nvPr>
        </p:nvSpPr>
        <p:spPr>
          <a:xfrm>
            <a:off x="7322962" y="4437344"/>
            <a:ext cx="5159022" cy="566738"/>
          </a:xfrm>
        </p:spPr>
        <p:txBody>
          <a:bodyPr/>
          <a:lstStyle/>
          <a:p>
            <a:r>
              <a:rPr lang="en-GB" dirty="0">
                <a:hlinkClick r:id="rId2"/>
              </a:rPr>
              <a:t>https://hongkongwell.uk/zh/parents-faq/</a:t>
            </a:r>
            <a:endParaRPr lang="en-GB" dirty="0"/>
          </a:p>
        </p:txBody>
      </p:sp>
      <p:sp>
        <p:nvSpPr>
          <p:cNvPr id="4" name="Text Placeholder 3">
            <a:extLst>
              <a:ext uri="{FF2B5EF4-FFF2-40B4-BE49-F238E27FC236}">
                <a16:creationId xmlns:a16="http://schemas.microsoft.com/office/drawing/2014/main" id="{26A7A914-464F-7488-4C07-19CFB2BE8C80}"/>
              </a:ext>
            </a:extLst>
          </p:cNvPr>
          <p:cNvSpPr>
            <a:spLocks noGrp="1"/>
          </p:cNvSpPr>
          <p:nvPr>
            <p:ph type="body" sz="half" idx="2"/>
          </p:nvPr>
        </p:nvSpPr>
        <p:spPr/>
        <p:txBody>
          <a:bodyPr/>
          <a:lstStyle/>
          <a:p>
            <a:endParaRPr lang="en-GB"/>
          </a:p>
        </p:txBody>
      </p:sp>
      <p:pic>
        <p:nvPicPr>
          <p:cNvPr id="8" name="Picture 7">
            <a:extLst>
              <a:ext uri="{FF2B5EF4-FFF2-40B4-BE49-F238E27FC236}">
                <a16:creationId xmlns:a16="http://schemas.microsoft.com/office/drawing/2014/main" id="{233D9500-FC8A-4892-5A99-9EA26E1C9F7C}"/>
              </a:ext>
            </a:extLst>
          </p:cNvPr>
          <p:cNvPicPr>
            <a:picLocks noChangeAspect="1"/>
          </p:cNvPicPr>
          <p:nvPr/>
        </p:nvPicPr>
        <p:blipFill>
          <a:blip r:embed="rId3"/>
          <a:stretch>
            <a:fillRect/>
          </a:stretch>
        </p:blipFill>
        <p:spPr>
          <a:xfrm>
            <a:off x="631852" y="5185710"/>
            <a:ext cx="10830929" cy="1609089"/>
          </a:xfrm>
          <a:prstGeom prst="rect">
            <a:avLst/>
          </a:prstGeom>
        </p:spPr>
      </p:pic>
      <p:pic>
        <p:nvPicPr>
          <p:cNvPr id="14" name="Picture 13">
            <a:extLst>
              <a:ext uri="{FF2B5EF4-FFF2-40B4-BE49-F238E27FC236}">
                <a16:creationId xmlns:a16="http://schemas.microsoft.com/office/drawing/2014/main" id="{6F197942-A68E-8286-BE1C-FCD72BAC6053}"/>
              </a:ext>
            </a:extLst>
          </p:cNvPr>
          <p:cNvPicPr>
            <a:picLocks noChangeAspect="1"/>
          </p:cNvPicPr>
          <p:nvPr/>
        </p:nvPicPr>
        <p:blipFill>
          <a:blip r:embed="rId4"/>
          <a:stretch>
            <a:fillRect/>
          </a:stretch>
        </p:blipFill>
        <p:spPr>
          <a:xfrm>
            <a:off x="8227079" y="0"/>
            <a:ext cx="3964921" cy="1501422"/>
          </a:xfrm>
          <a:prstGeom prst="rect">
            <a:avLst/>
          </a:prstGeom>
        </p:spPr>
      </p:pic>
      <p:sp>
        <p:nvSpPr>
          <p:cNvPr id="18" name="TextBox 17">
            <a:extLst>
              <a:ext uri="{FF2B5EF4-FFF2-40B4-BE49-F238E27FC236}">
                <a16:creationId xmlns:a16="http://schemas.microsoft.com/office/drawing/2014/main" id="{AC420DE9-CF9C-17B8-8136-B625284DD5FA}"/>
              </a:ext>
            </a:extLst>
          </p:cNvPr>
          <p:cNvSpPr txBox="1"/>
          <p:nvPr/>
        </p:nvSpPr>
        <p:spPr>
          <a:xfrm>
            <a:off x="229305" y="292063"/>
            <a:ext cx="7546544" cy="4893647"/>
          </a:xfrm>
          <a:prstGeom prst="rect">
            <a:avLst/>
          </a:prstGeom>
          <a:noFill/>
        </p:spPr>
        <p:txBody>
          <a:bodyPr wrap="square">
            <a:spAutoFit/>
          </a:bodyPr>
          <a:lstStyle/>
          <a:p>
            <a:r>
              <a:rPr lang="zh-TW" altLang="en-US" sz="2400" b="0" i="0" dirty="0">
                <a:solidFill>
                  <a:srgbClr val="444444"/>
                </a:solidFill>
                <a:effectLst/>
                <a:latin typeface="Rubik"/>
              </a:rPr>
              <a:t>由三位移英香港媽媽於</a:t>
            </a:r>
            <a:r>
              <a:rPr lang="en-US" altLang="zh-TW" sz="2400" b="0" i="0" dirty="0">
                <a:solidFill>
                  <a:srgbClr val="444444"/>
                </a:solidFill>
                <a:effectLst/>
                <a:latin typeface="Rubik"/>
              </a:rPr>
              <a:t>2022</a:t>
            </a:r>
            <a:r>
              <a:rPr lang="zh-TW" altLang="en-US" sz="2400" b="0" i="0" dirty="0">
                <a:solidFill>
                  <a:srgbClr val="444444"/>
                </a:solidFill>
                <a:effectLst/>
                <a:latin typeface="Rubik"/>
              </a:rPr>
              <a:t>年開始，至今已有</a:t>
            </a:r>
            <a:r>
              <a:rPr lang="en-US" altLang="zh-TW" sz="2400" b="0" i="0" dirty="0">
                <a:solidFill>
                  <a:srgbClr val="444444"/>
                </a:solidFill>
                <a:effectLst/>
                <a:latin typeface="Rubik"/>
              </a:rPr>
              <a:t>80</a:t>
            </a:r>
            <a:r>
              <a:rPr lang="zh-TW" altLang="en-US" sz="2400" b="0" i="0" dirty="0">
                <a:solidFill>
                  <a:srgbClr val="444444"/>
                </a:solidFill>
                <a:effectLst/>
                <a:latin typeface="Rubik"/>
              </a:rPr>
              <a:t>名義工，當中</a:t>
            </a:r>
            <a:r>
              <a:rPr lang="en-US" altLang="zh-TW" sz="2400" b="0" i="0" dirty="0">
                <a:solidFill>
                  <a:srgbClr val="444444"/>
                </a:solidFill>
                <a:effectLst/>
                <a:latin typeface="Rubik"/>
              </a:rPr>
              <a:t>20</a:t>
            </a:r>
            <a:r>
              <a:rPr lang="zh-TW" altLang="en-US" sz="2400" b="0" i="0" dirty="0">
                <a:solidFill>
                  <a:srgbClr val="444444"/>
                </a:solidFill>
                <a:effectLst/>
                <a:latin typeface="Rubik"/>
              </a:rPr>
              <a:t>位具心理治療背景或資歷，我們全部來自香港。</a:t>
            </a:r>
            <a:endParaRPr lang="en-GB" altLang="zh-TW" sz="2400" b="0" i="0" dirty="0">
              <a:solidFill>
                <a:srgbClr val="444444"/>
              </a:solidFill>
              <a:effectLst/>
              <a:latin typeface="Rubik"/>
            </a:endParaRPr>
          </a:p>
          <a:p>
            <a:endParaRPr lang="en-GB" sz="2400" dirty="0">
              <a:solidFill>
                <a:srgbClr val="444444"/>
              </a:solidFill>
              <a:latin typeface="Rubik"/>
            </a:endParaRPr>
          </a:p>
          <a:p>
            <a:pPr algn="l"/>
            <a:r>
              <a:rPr lang="en-US" altLang="zh-TW" sz="2400" b="0" i="0" dirty="0">
                <a:solidFill>
                  <a:srgbClr val="444444"/>
                </a:solidFill>
                <a:effectLst/>
                <a:latin typeface="Rubik"/>
              </a:rPr>
              <a:t>‧</a:t>
            </a:r>
            <a:r>
              <a:rPr lang="zh-TW" altLang="en-US" sz="2400" b="0" i="0" dirty="0">
                <a:solidFill>
                  <a:srgbClr val="444444"/>
                </a:solidFill>
                <a:effectLst/>
                <a:latin typeface="Rubik"/>
              </a:rPr>
              <a:t>由前香港社工負責的諮詢服務，為家長解答相關問題</a:t>
            </a:r>
            <a:endParaRPr lang="en-GB" altLang="zh-TW" sz="2400" b="0" i="0" dirty="0">
              <a:solidFill>
                <a:srgbClr val="444444"/>
              </a:solidFill>
              <a:effectLst/>
              <a:latin typeface="Rubik"/>
            </a:endParaRPr>
          </a:p>
          <a:p>
            <a:pPr algn="l"/>
            <a:endParaRPr lang="zh-TW" altLang="en-US" sz="2400" b="0" i="0" dirty="0">
              <a:solidFill>
                <a:srgbClr val="444444"/>
              </a:solidFill>
              <a:effectLst/>
              <a:latin typeface="Rubik"/>
            </a:endParaRPr>
          </a:p>
          <a:p>
            <a:pPr algn="l"/>
            <a:r>
              <a:rPr lang="en-US" altLang="zh-TW" sz="2400" b="0" i="0" dirty="0">
                <a:solidFill>
                  <a:srgbClr val="444444"/>
                </a:solidFill>
                <a:effectLst/>
                <a:latin typeface="Rubik"/>
              </a:rPr>
              <a:t>‧</a:t>
            </a:r>
            <a:r>
              <a:rPr lang="zh-TW" altLang="en-US" sz="2400" b="0" i="0" dirty="0">
                <a:solidFill>
                  <a:srgbClr val="444444"/>
                </a:solidFill>
                <a:effectLst/>
                <a:latin typeface="Rubik"/>
              </a:rPr>
              <a:t>由註冊專業人士</a:t>
            </a:r>
            <a:r>
              <a:rPr lang="zh-TW" altLang="en-US" sz="2400" b="1" i="0" u="sng" strike="noStrike" dirty="0">
                <a:solidFill>
                  <a:srgbClr val="0047AB"/>
                </a:solidFill>
                <a:effectLst/>
                <a:latin typeface="Rubik"/>
                <a:hlinkClick r:id="rId5"/>
              </a:rPr>
              <a:t>以廣東話替孩子做評估</a:t>
            </a:r>
            <a:r>
              <a:rPr lang="zh-TW" altLang="en-US" sz="2400" b="0" i="0" dirty="0">
                <a:solidFill>
                  <a:srgbClr val="444444"/>
                </a:solidFill>
                <a:effectLst/>
                <a:latin typeface="Rubik"/>
              </a:rPr>
              <a:t>，並撰寫英語報告，方便</a:t>
            </a:r>
            <a:r>
              <a:rPr lang="en-US" altLang="zh-TW" sz="2400" b="0" i="0" dirty="0">
                <a:solidFill>
                  <a:srgbClr val="444444"/>
                </a:solidFill>
                <a:effectLst/>
                <a:latin typeface="Rubik"/>
              </a:rPr>
              <a:t>NHS</a:t>
            </a:r>
            <a:r>
              <a:rPr lang="zh-TW" altLang="en-US" sz="2400" b="0" i="0" dirty="0">
                <a:solidFill>
                  <a:srgbClr val="444444"/>
                </a:solidFill>
                <a:effectLst/>
                <a:latin typeface="Rubik"/>
              </a:rPr>
              <a:t>或學校跟進</a:t>
            </a:r>
            <a:endParaRPr lang="en-GB" altLang="zh-TW" sz="2400" b="0" i="0" dirty="0">
              <a:solidFill>
                <a:srgbClr val="444444"/>
              </a:solidFill>
              <a:effectLst/>
              <a:latin typeface="Rubik"/>
            </a:endParaRPr>
          </a:p>
          <a:p>
            <a:pPr algn="l"/>
            <a:endParaRPr lang="zh-TW" altLang="en-US" sz="2400" b="0" i="0" dirty="0">
              <a:solidFill>
                <a:srgbClr val="444444"/>
              </a:solidFill>
              <a:effectLst/>
              <a:latin typeface="Rubik"/>
            </a:endParaRPr>
          </a:p>
          <a:p>
            <a:pPr algn="l"/>
            <a:r>
              <a:rPr lang="en-US" altLang="zh-TW" sz="2400" b="0" i="0" dirty="0">
                <a:solidFill>
                  <a:srgbClr val="444444"/>
                </a:solidFill>
                <a:effectLst/>
                <a:latin typeface="Rubik"/>
              </a:rPr>
              <a:t>‧</a:t>
            </a:r>
            <a:r>
              <a:rPr lang="zh-TW" altLang="en-US" sz="2400" b="0" i="0" dirty="0">
                <a:solidFill>
                  <a:srgbClr val="444444"/>
                </a:solidFill>
                <a:effectLst/>
                <a:latin typeface="Rubik"/>
              </a:rPr>
              <a:t>資助少量廣東話輔導或治療服務</a:t>
            </a:r>
            <a:endParaRPr lang="en-GB" altLang="zh-TW" sz="2400" b="0" i="0" dirty="0">
              <a:solidFill>
                <a:srgbClr val="444444"/>
              </a:solidFill>
              <a:effectLst/>
              <a:latin typeface="Rubik"/>
            </a:endParaRPr>
          </a:p>
          <a:p>
            <a:pPr algn="l"/>
            <a:endParaRPr lang="zh-TW" altLang="en-US" sz="2400" b="0" i="0" dirty="0">
              <a:solidFill>
                <a:srgbClr val="444444"/>
              </a:solidFill>
              <a:effectLst/>
              <a:latin typeface="Rubik"/>
            </a:endParaRPr>
          </a:p>
          <a:p>
            <a:pPr algn="l"/>
            <a:r>
              <a:rPr lang="en-US" altLang="zh-TW" sz="2400" b="0" i="0" dirty="0">
                <a:solidFill>
                  <a:srgbClr val="444444"/>
                </a:solidFill>
                <a:effectLst/>
                <a:latin typeface="Rubik"/>
              </a:rPr>
              <a:t>‧</a:t>
            </a:r>
            <a:r>
              <a:rPr lang="zh-TW" altLang="en-US" sz="2400" b="0" i="0" dirty="0">
                <a:solidFill>
                  <a:srgbClr val="444444"/>
                </a:solidFill>
                <a:effectLst/>
                <a:latin typeface="Rubik"/>
              </a:rPr>
              <a:t>提供關於</a:t>
            </a:r>
            <a:r>
              <a:rPr lang="zh-TW" altLang="en-US" sz="2400" b="1" i="0" u="sng" strike="noStrike" dirty="0">
                <a:solidFill>
                  <a:srgbClr val="0047AB"/>
                </a:solidFill>
                <a:effectLst/>
                <a:latin typeface="Rubik"/>
                <a:hlinkClick r:id="rId6"/>
              </a:rPr>
              <a:t>情緒管理</a:t>
            </a:r>
            <a:r>
              <a:rPr lang="zh-TW" altLang="en-US" sz="2400" b="0" i="0" dirty="0">
                <a:solidFill>
                  <a:srgbClr val="444444"/>
                </a:solidFill>
                <a:effectLst/>
                <a:latin typeface="Rubik"/>
              </a:rPr>
              <a:t>及本地相關制度和服務的講座</a:t>
            </a:r>
            <a:r>
              <a:rPr lang="en-US" altLang="zh-TW" sz="2400" b="0" i="0" dirty="0">
                <a:solidFill>
                  <a:srgbClr val="444444"/>
                </a:solidFill>
                <a:effectLst/>
                <a:latin typeface="Rubik"/>
              </a:rPr>
              <a:t>/</a:t>
            </a:r>
            <a:r>
              <a:rPr lang="zh-TW" altLang="en-US" sz="2400" b="0" i="0" dirty="0">
                <a:solidFill>
                  <a:srgbClr val="444444"/>
                </a:solidFill>
                <a:effectLst/>
                <a:latin typeface="Rubik"/>
              </a:rPr>
              <a:t>工作坊；</a:t>
            </a:r>
          </a:p>
          <a:p>
            <a:endParaRPr lang="en-GB" sz="2400" dirty="0"/>
          </a:p>
        </p:txBody>
      </p:sp>
    </p:spTree>
    <p:extLst>
      <p:ext uri="{BB962C8B-B14F-4D97-AF65-F5344CB8AC3E}">
        <p14:creationId xmlns:p14="http://schemas.microsoft.com/office/powerpoint/2010/main" val="4079824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poster with people in a meeting&#10;&#10;Description automatically generated">
            <a:extLst>
              <a:ext uri="{FF2B5EF4-FFF2-40B4-BE49-F238E27FC236}">
                <a16:creationId xmlns:a16="http://schemas.microsoft.com/office/drawing/2014/main" id="{4B743205-C296-A125-2354-C335CB9D8FF1}"/>
              </a:ext>
            </a:extLst>
          </p:cNvPr>
          <p:cNvPicPr>
            <a:picLocks noGrp="1" noChangeAspect="1"/>
          </p:cNvPicPr>
          <p:nvPr/>
        </p:nvPicPr>
        <p:blipFill>
          <a:blip r:embed="rId2">
            <a:extLst>
              <a:ext uri="{28A0092B-C50C-407E-A947-70E740481C1C}">
                <a14:useLocalDpi xmlns:a14="http://schemas.microsoft.com/office/drawing/2010/main" val="0"/>
              </a:ext>
            </a:extLst>
          </a:blip>
          <a:stretch>
            <a:fillRect/>
          </a:stretch>
        </p:blipFill>
        <p:spPr>
          <a:xfrm>
            <a:off x="3656137" y="117758"/>
            <a:ext cx="4879725" cy="6622484"/>
          </a:xfrm>
          <a:prstGeom prst="rect">
            <a:avLst/>
          </a:prstGeom>
        </p:spPr>
      </p:pic>
    </p:spTree>
    <p:extLst>
      <p:ext uri="{BB962C8B-B14F-4D97-AF65-F5344CB8AC3E}">
        <p14:creationId xmlns:p14="http://schemas.microsoft.com/office/powerpoint/2010/main" val="31465973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65AC1-CA11-E191-DFA9-F42DC7845B10}"/>
              </a:ext>
            </a:extLst>
          </p:cNvPr>
          <p:cNvSpPr>
            <a:spLocks noGrp="1"/>
          </p:cNvSpPr>
          <p:nvPr>
            <p:ph type="title"/>
          </p:nvPr>
        </p:nvSpPr>
        <p:spPr>
          <a:xfrm>
            <a:off x="668866" y="585787"/>
            <a:ext cx="10854267" cy="3875570"/>
          </a:xfrm>
        </p:spPr>
        <p:txBody>
          <a:bodyPr>
            <a:normAutofit/>
          </a:bodyPr>
          <a:lstStyle/>
          <a:p>
            <a:pPr algn="ctr"/>
            <a:r>
              <a:rPr lang="en-GB" sz="5400"/>
              <a:t>Cambourne Village College </a:t>
            </a:r>
            <a:br>
              <a:rPr lang="en-GB" sz="5400"/>
            </a:br>
            <a:r>
              <a:rPr lang="en-GB" sz="5400"/>
              <a:t>Meet the SEN Team</a:t>
            </a:r>
          </a:p>
        </p:txBody>
      </p:sp>
      <p:pic>
        <p:nvPicPr>
          <p:cNvPr id="7" name="Picture 6">
            <a:extLst>
              <a:ext uri="{FF2B5EF4-FFF2-40B4-BE49-F238E27FC236}">
                <a16:creationId xmlns:a16="http://schemas.microsoft.com/office/drawing/2014/main" id="{BF0A3193-1F57-11E1-6F3A-66721E986E9E}"/>
              </a:ext>
            </a:extLst>
          </p:cNvPr>
          <p:cNvPicPr>
            <a:picLocks noChangeAspect="1"/>
          </p:cNvPicPr>
          <p:nvPr/>
        </p:nvPicPr>
        <p:blipFill>
          <a:blip r:embed="rId2"/>
          <a:stretch>
            <a:fillRect/>
          </a:stretch>
        </p:blipFill>
        <p:spPr>
          <a:xfrm>
            <a:off x="8591550" y="5686425"/>
            <a:ext cx="3600450" cy="1171575"/>
          </a:xfrm>
          <a:prstGeom prst="rect">
            <a:avLst/>
          </a:prstGeom>
        </p:spPr>
      </p:pic>
    </p:spTree>
    <p:extLst>
      <p:ext uri="{BB962C8B-B14F-4D97-AF65-F5344CB8AC3E}">
        <p14:creationId xmlns:p14="http://schemas.microsoft.com/office/powerpoint/2010/main" val="7907428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65AC1-CA11-E191-DFA9-F42DC7845B10}"/>
              </a:ext>
            </a:extLst>
          </p:cNvPr>
          <p:cNvSpPr>
            <a:spLocks noGrp="1"/>
          </p:cNvSpPr>
          <p:nvPr>
            <p:ph type="title"/>
          </p:nvPr>
        </p:nvSpPr>
        <p:spPr>
          <a:xfrm>
            <a:off x="652670" y="312116"/>
            <a:ext cx="10854267" cy="1325563"/>
          </a:xfrm>
        </p:spPr>
        <p:txBody>
          <a:bodyPr/>
          <a:lstStyle/>
          <a:p>
            <a:r>
              <a:rPr lang="en-GB"/>
              <a:t>Cambourne VC SEND Information</a:t>
            </a:r>
          </a:p>
        </p:txBody>
      </p:sp>
      <p:sp>
        <p:nvSpPr>
          <p:cNvPr id="3" name="Content Placeholder 2">
            <a:extLst>
              <a:ext uri="{FF2B5EF4-FFF2-40B4-BE49-F238E27FC236}">
                <a16:creationId xmlns:a16="http://schemas.microsoft.com/office/drawing/2014/main" id="{75055F55-91DD-C95D-156E-9287574F3B4B}"/>
              </a:ext>
            </a:extLst>
          </p:cNvPr>
          <p:cNvSpPr>
            <a:spLocks noGrp="1"/>
          </p:cNvSpPr>
          <p:nvPr>
            <p:ph idx="1"/>
          </p:nvPr>
        </p:nvSpPr>
        <p:spPr>
          <a:xfrm>
            <a:off x="652670" y="1785869"/>
            <a:ext cx="10515600" cy="4351338"/>
          </a:xfrm>
        </p:spPr>
        <p:txBody>
          <a:bodyPr/>
          <a:lstStyle/>
          <a:p>
            <a:pPr marL="0" indent="0">
              <a:buNone/>
            </a:pPr>
            <a:r>
              <a:rPr lang="en-GB" sz="2800">
                <a:latin typeface="Arial" panose="020B0604020202020204" pitchFamily="34" charset="0"/>
                <a:cs typeface="Arial" panose="020B0604020202020204" pitchFamily="34" charset="0"/>
              </a:rPr>
              <a:t>At Cambourne Village college there are: </a:t>
            </a:r>
          </a:p>
          <a:p>
            <a:r>
              <a:rPr lang="en-GB" sz="2800">
                <a:latin typeface="Arial" panose="020B0604020202020204" pitchFamily="34" charset="0"/>
                <a:cs typeface="Arial" panose="020B0604020202020204" pitchFamily="34" charset="0"/>
              </a:rPr>
              <a:t>64 pupils with an EHCP </a:t>
            </a:r>
          </a:p>
          <a:p>
            <a:r>
              <a:rPr lang="en-GB" sz="2800">
                <a:latin typeface="Arial" panose="020B0604020202020204" pitchFamily="34" charset="0"/>
                <a:cs typeface="Arial" panose="020B0604020202020204" pitchFamily="34" charset="0"/>
              </a:rPr>
              <a:t>6 EHCP </a:t>
            </a:r>
            <a:r>
              <a:rPr lang="en-GB">
                <a:latin typeface="Arial" panose="020B0604020202020204" pitchFamily="34" charset="0"/>
                <a:cs typeface="Arial" panose="020B0604020202020204" pitchFamily="34" charset="0"/>
              </a:rPr>
              <a:t>applications pending</a:t>
            </a:r>
          </a:p>
          <a:p>
            <a:r>
              <a:rPr lang="en-GB" sz="2800">
                <a:latin typeface="Arial" panose="020B0604020202020204" pitchFamily="34" charset="0"/>
                <a:cs typeface="Arial" panose="020B0604020202020204" pitchFamily="34" charset="0"/>
              </a:rPr>
              <a:t>100 pupils on the SEN register </a:t>
            </a:r>
          </a:p>
          <a:p>
            <a:r>
              <a:rPr lang="en-GB">
                <a:latin typeface="Arial" panose="020B0604020202020204" pitchFamily="34" charset="0"/>
                <a:cs typeface="Arial" panose="020B0604020202020204" pitchFamily="34" charset="0"/>
              </a:rPr>
              <a:t>100 pupils </a:t>
            </a:r>
            <a:r>
              <a:rPr lang="en-GB" sz="2800">
                <a:latin typeface="Arial" panose="020B0604020202020204" pitchFamily="34" charset="0"/>
                <a:cs typeface="Arial" panose="020B0604020202020204" pitchFamily="34" charset="0"/>
              </a:rPr>
              <a:t>identified with literacy difficulties </a:t>
            </a:r>
            <a:br>
              <a:rPr lang="en-GB" sz="2800">
                <a:latin typeface="Arial" panose="020B0604020202020204" pitchFamily="34" charset="0"/>
                <a:cs typeface="Arial" panose="020B0604020202020204" pitchFamily="34" charset="0"/>
              </a:rPr>
            </a:br>
            <a:endParaRPr lang="en-GB"/>
          </a:p>
        </p:txBody>
      </p:sp>
      <p:pic>
        <p:nvPicPr>
          <p:cNvPr id="4" name="Picture 3">
            <a:extLst>
              <a:ext uri="{FF2B5EF4-FFF2-40B4-BE49-F238E27FC236}">
                <a16:creationId xmlns:a16="http://schemas.microsoft.com/office/drawing/2014/main" id="{372C2DB4-13AC-CF4D-2E3B-F686B27DEC25}"/>
              </a:ext>
            </a:extLst>
          </p:cNvPr>
          <p:cNvPicPr>
            <a:picLocks noChangeAspect="1"/>
          </p:cNvPicPr>
          <p:nvPr/>
        </p:nvPicPr>
        <p:blipFill>
          <a:blip r:embed="rId2"/>
          <a:stretch>
            <a:fillRect/>
          </a:stretch>
        </p:blipFill>
        <p:spPr>
          <a:xfrm>
            <a:off x="8591550" y="5699609"/>
            <a:ext cx="3600450" cy="1171575"/>
          </a:xfrm>
          <a:prstGeom prst="rect">
            <a:avLst/>
          </a:prstGeom>
        </p:spPr>
      </p:pic>
    </p:spTree>
    <p:extLst>
      <p:ext uri="{BB962C8B-B14F-4D97-AF65-F5344CB8AC3E}">
        <p14:creationId xmlns:p14="http://schemas.microsoft.com/office/powerpoint/2010/main" val="33021490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15492DF-2B10-32CE-C673-4E45D66BB44B}"/>
              </a:ext>
            </a:extLst>
          </p:cNvPr>
          <p:cNvSpPr txBox="1">
            <a:spLocks/>
          </p:cNvSpPr>
          <p:nvPr/>
        </p:nvSpPr>
        <p:spPr>
          <a:xfrm>
            <a:off x="151985" y="49712"/>
            <a:ext cx="10854267" cy="93531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t>The Centre Team </a:t>
            </a:r>
          </a:p>
        </p:txBody>
      </p:sp>
      <p:pic>
        <p:nvPicPr>
          <p:cNvPr id="9" name="Picture 8">
            <a:extLst>
              <a:ext uri="{FF2B5EF4-FFF2-40B4-BE49-F238E27FC236}">
                <a16:creationId xmlns:a16="http://schemas.microsoft.com/office/drawing/2014/main" id="{34D54E41-361D-AE82-17F5-A950DD8163CD}"/>
              </a:ext>
            </a:extLst>
          </p:cNvPr>
          <p:cNvPicPr>
            <a:picLocks noChangeAspect="1"/>
          </p:cNvPicPr>
          <p:nvPr/>
        </p:nvPicPr>
        <p:blipFill>
          <a:blip r:embed="rId2"/>
          <a:stretch>
            <a:fillRect/>
          </a:stretch>
        </p:blipFill>
        <p:spPr>
          <a:xfrm>
            <a:off x="8591550" y="5699609"/>
            <a:ext cx="3600450" cy="1171575"/>
          </a:xfrm>
          <a:prstGeom prst="rect">
            <a:avLst/>
          </a:prstGeom>
        </p:spPr>
      </p:pic>
      <p:sp>
        <p:nvSpPr>
          <p:cNvPr id="12" name="Text Box 2">
            <a:extLst>
              <a:ext uri="{FF2B5EF4-FFF2-40B4-BE49-F238E27FC236}">
                <a16:creationId xmlns:a16="http://schemas.microsoft.com/office/drawing/2014/main" id="{D69BBD03-41B2-7B09-2CFF-3FF5D93249BC}"/>
              </a:ext>
            </a:extLst>
          </p:cNvPr>
          <p:cNvSpPr txBox="1">
            <a:spLocks noChangeArrowheads="1"/>
          </p:cNvSpPr>
          <p:nvPr/>
        </p:nvSpPr>
        <p:spPr bwMode="auto">
          <a:xfrm>
            <a:off x="6217792" y="3144854"/>
            <a:ext cx="1944687" cy="7858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a:ln>
                  <a:noFill/>
                </a:ln>
                <a:solidFill>
                  <a:srgbClr val="0000FF"/>
                </a:solidFill>
                <a:effectLst/>
                <a:latin typeface="Calibri" panose="020F0502020204030204" pitchFamily="34" charset="0"/>
              </a:rPr>
              <a:t>Mrs </a:t>
            </a:r>
            <a:r>
              <a:rPr kumimoji="0" lang="en-GB" altLang="en-US" sz="1600" b="1" i="0" u="none" strike="noStrike" cap="none" normalizeH="0" baseline="0" err="1">
                <a:ln>
                  <a:noFill/>
                </a:ln>
                <a:solidFill>
                  <a:srgbClr val="0000FF"/>
                </a:solidFill>
                <a:effectLst/>
                <a:latin typeface="Calibri" panose="020F0502020204030204" pitchFamily="34" charset="0"/>
              </a:rPr>
              <a:t>Asplen</a:t>
            </a:r>
            <a:endParaRPr kumimoji="0" lang="en-GB" altLang="en-US" sz="1600" b="1" i="0" u="none" strike="noStrike" cap="none" normalizeH="0" baseline="0">
              <a:ln>
                <a:noFill/>
              </a:ln>
              <a:solidFill>
                <a:srgbClr val="0000FF"/>
              </a:solidFill>
              <a:effectLst/>
              <a:latin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a:ln>
                  <a:noFill/>
                </a:ln>
                <a:solidFill>
                  <a:srgbClr val="0000FF"/>
                </a:solidFill>
                <a:effectLst/>
                <a:latin typeface="Calibri" panose="020F0502020204030204" pitchFamily="34" charset="0"/>
              </a:rPr>
              <a:t>Centre Manager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027" name="Picture 3">
            <a:extLst>
              <a:ext uri="{FF2B5EF4-FFF2-40B4-BE49-F238E27FC236}">
                <a16:creationId xmlns:a16="http://schemas.microsoft.com/office/drawing/2014/main" id="{D327DB10-1B04-15D7-C9F9-5E68AFDFDA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7052" y="1228450"/>
            <a:ext cx="1280318" cy="20598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028" name="Picture 4">
            <a:extLst>
              <a:ext uri="{FF2B5EF4-FFF2-40B4-BE49-F238E27FC236}">
                <a16:creationId xmlns:a16="http://schemas.microsoft.com/office/drawing/2014/main" id="{6F6B8198-7C25-B93B-2865-314A575ED6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2633" y="1272581"/>
            <a:ext cx="1686340" cy="19669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13" name="Text Box 5">
            <a:extLst>
              <a:ext uri="{FF2B5EF4-FFF2-40B4-BE49-F238E27FC236}">
                <a16:creationId xmlns:a16="http://schemas.microsoft.com/office/drawing/2014/main" id="{F7672D17-A3F8-C9B9-4F2C-C4FF3D315226}"/>
              </a:ext>
            </a:extLst>
          </p:cNvPr>
          <p:cNvSpPr txBox="1">
            <a:spLocks noChangeArrowheads="1"/>
          </p:cNvSpPr>
          <p:nvPr/>
        </p:nvSpPr>
        <p:spPr bwMode="auto">
          <a:xfrm>
            <a:off x="3545705" y="3320004"/>
            <a:ext cx="2044700" cy="7858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a:ln>
                  <a:noFill/>
                </a:ln>
                <a:solidFill>
                  <a:srgbClr val="0000FF"/>
                </a:solidFill>
                <a:effectLst/>
                <a:latin typeface="Calibri" panose="020F0502020204030204" pitchFamily="34" charset="0"/>
              </a:rPr>
              <a:t>Miss </a:t>
            </a:r>
            <a:r>
              <a:rPr kumimoji="0" lang="en-GB" altLang="en-US" sz="1600" b="1" i="0" u="none" strike="noStrike" cap="none" normalizeH="0" baseline="0" err="1">
                <a:ln>
                  <a:noFill/>
                </a:ln>
                <a:solidFill>
                  <a:srgbClr val="0000FF"/>
                </a:solidFill>
                <a:effectLst/>
                <a:latin typeface="Calibri" panose="020F0502020204030204" pitchFamily="34" charset="0"/>
              </a:rPr>
              <a:t>McNeile</a:t>
            </a:r>
            <a:endParaRPr kumimoji="0" lang="en-GB" altLang="en-US" sz="1600" b="1" i="0" u="none" strike="noStrike" cap="none" normalizeH="0" baseline="0">
              <a:ln>
                <a:noFill/>
              </a:ln>
              <a:solidFill>
                <a:srgbClr val="0000FF"/>
              </a:solidFill>
              <a:effectLst/>
              <a:latin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a:ln>
                  <a:noFill/>
                </a:ln>
                <a:solidFill>
                  <a:srgbClr val="0000FF"/>
                </a:solidFill>
                <a:effectLst/>
                <a:latin typeface="Calibri" panose="020F0502020204030204" pitchFamily="34" charset="0"/>
              </a:rPr>
              <a:t>Assistant SENCO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030" name="Picture 6">
            <a:extLst>
              <a:ext uri="{FF2B5EF4-FFF2-40B4-BE49-F238E27FC236}">
                <a16:creationId xmlns:a16="http://schemas.microsoft.com/office/drawing/2014/main" id="{23054A7C-2E68-5515-4099-56C6D12547BF}"/>
              </a:ext>
            </a:extLst>
          </p:cNvPr>
          <p:cNvPicPr>
            <a:picLocks noChangeAspect="1" noChangeArrowheads="1"/>
          </p:cNvPicPr>
          <p:nvPr/>
        </p:nvPicPr>
        <p:blipFill rotWithShape="1">
          <a:blip r:embed="rId5">
            <a:lum bright="20000" contrast="40000"/>
            <a:extLst>
              <a:ext uri="{28A0092B-C50C-407E-A947-70E740481C1C}">
                <a14:useLocalDpi xmlns:a14="http://schemas.microsoft.com/office/drawing/2010/main" val="0"/>
              </a:ext>
            </a:extLst>
          </a:blip>
          <a:srcRect l="10239" t="15178" r="6194" b="20325"/>
          <a:stretch/>
        </p:blipFill>
        <p:spPr bwMode="auto">
          <a:xfrm>
            <a:off x="6158940" y="1228450"/>
            <a:ext cx="1853322" cy="19059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031" name="Picture 7">
            <a:extLst>
              <a:ext uri="{FF2B5EF4-FFF2-40B4-BE49-F238E27FC236}">
                <a16:creationId xmlns:a16="http://schemas.microsoft.com/office/drawing/2014/main" id="{4489617B-AD31-8FDE-F6E5-AC36EC004806}"/>
              </a:ext>
            </a:extLst>
          </p:cNvPr>
          <p:cNvPicPr>
            <a:picLocks noChangeAspect="1" noChangeArrowheads="1"/>
          </p:cNvPicPr>
          <p:nvPr/>
        </p:nvPicPr>
        <p:blipFill>
          <a:blip r:embed="rId6">
            <a:lum contrast="20000"/>
            <a:extLst>
              <a:ext uri="{28A0092B-C50C-407E-A947-70E740481C1C}">
                <a14:useLocalDpi xmlns:a14="http://schemas.microsoft.com/office/drawing/2010/main" val="0"/>
              </a:ext>
            </a:extLst>
          </a:blip>
          <a:srcRect/>
          <a:stretch>
            <a:fillRect/>
          </a:stretch>
        </p:blipFill>
        <p:spPr bwMode="auto">
          <a:xfrm>
            <a:off x="9411975" y="1272581"/>
            <a:ext cx="1423988" cy="18805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14" name="Text Box 8">
            <a:extLst>
              <a:ext uri="{FF2B5EF4-FFF2-40B4-BE49-F238E27FC236}">
                <a16:creationId xmlns:a16="http://schemas.microsoft.com/office/drawing/2014/main" id="{C7F2E378-9E92-DED3-B86E-0C88059596B6}"/>
              </a:ext>
            </a:extLst>
          </p:cNvPr>
          <p:cNvSpPr txBox="1">
            <a:spLocks noChangeArrowheads="1"/>
          </p:cNvSpPr>
          <p:nvPr/>
        </p:nvSpPr>
        <p:spPr bwMode="auto">
          <a:xfrm>
            <a:off x="9559613" y="3345156"/>
            <a:ext cx="1293813" cy="795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a:ln>
                  <a:noFill/>
                </a:ln>
                <a:solidFill>
                  <a:srgbClr val="0000FF"/>
                </a:solidFill>
                <a:effectLst/>
                <a:latin typeface="Calibri" panose="020F0502020204030204" pitchFamily="34" charset="0"/>
              </a:rPr>
              <a:t>Mrs Patman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a:ln>
                  <a:noFill/>
                </a:ln>
                <a:solidFill>
                  <a:srgbClr val="0000FF"/>
                </a:solidFill>
                <a:effectLst/>
                <a:latin typeface="Calibri" panose="020F0502020204030204" pitchFamily="34" charset="0"/>
              </a:rPr>
              <a:t>Centre 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Text Box 9">
            <a:extLst>
              <a:ext uri="{FF2B5EF4-FFF2-40B4-BE49-F238E27FC236}">
                <a16:creationId xmlns:a16="http://schemas.microsoft.com/office/drawing/2014/main" id="{A2DE911B-B884-075A-5976-CF7D84B27B65}"/>
              </a:ext>
            </a:extLst>
          </p:cNvPr>
          <p:cNvSpPr txBox="1">
            <a:spLocks noChangeArrowheads="1"/>
          </p:cNvSpPr>
          <p:nvPr/>
        </p:nvSpPr>
        <p:spPr bwMode="auto">
          <a:xfrm>
            <a:off x="1228726" y="3320004"/>
            <a:ext cx="1358900" cy="731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a:ln>
                  <a:noFill/>
                </a:ln>
                <a:solidFill>
                  <a:srgbClr val="0000FF"/>
                </a:solidFill>
                <a:effectLst/>
                <a:latin typeface="Calibri" panose="020F0502020204030204" pitchFamily="34" charset="0"/>
              </a:rPr>
              <a:t>Mrs Scott</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a:ln>
                  <a:noFill/>
                </a:ln>
                <a:solidFill>
                  <a:srgbClr val="0000FF"/>
                </a:solidFill>
                <a:effectLst/>
                <a:latin typeface="Calibri" panose="020F0502020204030204" pitchFamily="34" charset="0"/>
              </a:rPr>
              <a:t>   SENCO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034" name="Picture 10">
            <a:extLst>
              <a:ext uri="{FF2B5EF4-FFF2-40B4-BE49-F238E27FC236}">
                <a16:creationId xmlns:a16="http://schemas.microsoft.com/office/drawing/2014/main" id="{16F82BD1-1F3A-B488-5355-9AF388F0E3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45758" y="4082383"/>
            <a:ext cx="1666875" cy="1966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035" name="Picture 11">
            <a:extLst>
              <a:ext uri="{FF2B5EF4-FFF2-40B4-BE49-F238E27FC236}">
                <a16:creationId xmlns:a16="http://schemas.microsoft.com/office/drawing/2014/main" id="{08F76952-D1B5-B4BB-74AB-BA71150D06A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63585" y="4087146"/>
            <a:ext cx="1498600" cy="1962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16" name="Text Box 12">
            <a:extLst>
              <a:ext uri="{FF2B5EF4-FFF2-40B4-BE49-F238E27FC236}">
                <a16:creationId xmlns:a16="http://schemas.microsoft.com/office/drawing/2014/main" id="{3CAD1A84-9067-FC88-4AEC-800305B9858E}"/>
              </a:ext>
            </a:extLst>
          </p:cNvPr>
          <p:cNvSpPr txBox="1">
            <a:spLocks noChangeArrowheads="1"/>
          </p:cNvSpPr>
          <p:nvPr/>
        </p:nvSpPr>
        <p:spPr bwMode="auto">
          <a:xfrm>
            <a:off x="1951302" y="6175629"/>
            <a:ext cx="1770063" cy="850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a:ln>
                  <a:noFill/>
                </a:ln>
                <a:solidFill>
                  <a:srgbClr val="0000FF"/>
                </a:solidFill>
                <a:effectLst/>
                <a:latin typeface="Calibri" panose="020F0502020204030204" pitchFamily="34" charset="0"/>
              </a:rPr>
              <a:t>Mrs Shaw</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a:ln>
                  <a:noFill/>
                </a:ln>
                <a:solidFill>
                  <a:srgbClr val="0000FF"/>
                </a:solidFill>
                <a:effectLst/>
                <a:latin typeface="Calibri" panose="020F0502020204030204" pitchFamily="34" charset="0"/>
              </a:rPr>
              <a:t>Assistant to SENCO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 name="Text Box 13">
            <a:extLst>
              <a:ext uri="{FF2B5EF4-FFF2-40B4-BE49-F238E27FC236}">
                <a16:creationId xmlns:a16="http://schemas.microsoft.com/office/drawing/2014/main" id="{DE1200E8-8BB9-2DAC-7783-0D261132561C}"/>
              </a:ext>
            </a:extLst>
          </p:cNvPr>
          <p:cNvSpPr txBox="1">
            <a:spLocks noChangeArrowheads="1"/>
          </p:cNvSpPr>
          <p:nvPr/>
        </p:nvSpPr>
        <p:spPr bwMode="auto">
          <a:xfrm>
            <a:off x="4998485" y="6218124"/>
            <a:ext cx="1828800" cy="738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a:ln>
                  <a:noFill/>
                </a:ln>
                <a:solidFill>
                  <a:srgbClr val="0000FF"/>
                </a:solidFill>
                <a:effectLst/>
                <a:latin typeface="Calibri" panose="020F0502020204030204" pitchFamily="34" charset="0"/>
              </a:rPr>
              <a:t>Mrs Hall</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a:ln>
                  <a:noFill/>
                </a:ln>
                <a:solidFill>
                  <a:srgbClr val="0000FF"/>
                </a:solidFill>
                <a:effectLst/>
                <a:latin typeface="Calibri" panose="020F0502020204030204" pitchFamily="34" charset="0"/>
              </a:rPr>
              <a:t>SEN Administrator</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6177473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15492DF-2B10-32CE-C673-4E45D66BB44B}"/>
              </a:ext>
            </a:extLst>
          </p:cNvPr>
          <p:cNvSpPr txBox="1">
            <a:spLocks/>
          </p:cNvSpPr>
          <p:nvPr/>
        </p:nvSpPr>
        <p:spPr>
          <a:xfrm>
            <a:off x="495048" y="259453"/>
            <a:ext cx="10854267" cy="93531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t>The Centre and SEND Support continued</a:t>
            </a:r>
          </a:p>
        </p:txBody>
      </p:sp>
      <p:pic>
        <p:nvPicPr>
          <p:cNvPr id="9" name="Picture 8">
            <a:extLst>
              <a:ext uri="{FF2B5EF4-FFF2-40B4-BE49-F238E27FC236}">
                <a16:creationId xmlns:a16="http://schemas.microsoft.com/office/drawing/2014/main" id="{34D54E41-361D-AE82-17F5-A950DD8163CD}"/>
              </a:ext>
            </a:extLst>
          </p:cNvPr>
          <p:cNvPicPr>
            <a:picLocks noChangeAspect="1"/>
          </p:cNvPicPr>
          <p:nvPr/>
        </p:nvPicPr>
        <p:blipFill>
          <a:blip r:embed="rId2"/>
          <a:stretch>
            <a:fillRect/>
          </a:stretch>
        </p:blipFill>
        <p:spPr>
          <a:xfrm>
            <a:off x="8591550" y="5699609"/>
            <a:ext cx="3600450" cy="1171575"/>
          </a:xfrm>
          <a:prstGeom prst="rect">
            <a:avLst/>
          </a:prstGeom>
        </p:spPr>
      </p:pic>
      <p:sp>
        <p:nvSpPr>
          <p:cNvPr id="11" name="Content Placeholder 2">
            <a:extLst>
              <a:ext uri="{FF2B5EF4-FFF2-40B4-BE49-F238E27FC236}">
                <a16:creationId xmlns:a16="http://schemas.microsoft.com/office/drawing/2014/main" id="{3A7BE54C-136C-2ED8-A911-A05DEAAD55FB}"/>
              </a:ext>
            </a:extLst>
          </p:cNvPr>
          <p:cNvSpPr txBox="1">
            <a:spLocks/>
          </p:cNvSpPr>
          <p:nvPr/>
        </p:nvSpPr>
        <p:spPr>
          <a:xfrm>
            <a:off x="652670" y="1785869"/>
            <a:ext cx="105156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Arial" panose="020B0604020202020204" pitchFamily="34" charset="0"/>
              <a:buChar char="•"/>
            </a:pPr>
            <a:r>
              <a:rPr lang="en-GB">
                <a:latin typeface="Arial" panose="020B0604020202020204" pitchFamily="34" charset="0"/>
                <a:cs typeface="Arial" panose="020B0604020202020204" pitchFamily="34" charset="0"/>
              </a:rPr>
              <a:t>All pupils will have a Form Tutor who will be your first point of contact – there will be a “Meet the Tutor” evening in September and your child will meet key staff members on the July transition days.</a:t>
            </a:r>
            <a:endParaRPr lang="en-GB"/>
          </a:p>
          <a:p>
            <a:pPr marL="457200" indent="-457200" algn="l">
              <a:buFont typeface="Arial" panose="020B0604020202020204" pitchFamily="34" charset="0"/>
              <a:buChar char="•"/>
            </a:pPr>
            <a:r>
              <a:rPr lang="en-GB">
                <a:latin typeface="Arial" panose="020B0604020202020204" pitchFamily="34" charset="0"/>
                <a:cs typeface="Arial" panose="020B0604020202020204" pitchFamily="34" charset="0"/>
              </a:rPr>
              <a:t>Pupils on SEN Support are supported in class through high quality teaching and overseen by the Year Team. </a:t>
            </a:r>
          </a:p>
          <a:p>
            <a:pPr marL="457200" indent="-457200" algn="l">
              <a:buFont typeface="Arial" panose="020B0604020202020204" pitchFamily="34" charset="0"/>
              <a:buChar char="•"/>
            </a:pPr>
            <a:r>
              <a:rPr lang="en-GB">
                <a:latin typeface="Arial" panose="020B0604020202020204" pitchFamily="34" charset="0"/>
                <a:cs typeface="Arial" panose="020B0604020202020204" pitchFamily="34" charset="0"/>
              </a:rPr>
              <a:t>The Centre team generally support pupils with an EHCP. A child will only be awarded an EHCP if their needs are high, and a diagnosis does not automatically mean that an EHCP will be awarded.</a:t>
            </a:r>
          </a:p>
          <a:p>
            <a:pPr marL="457200" indent="-457200" algn="l">
              <a:buFont typeface="Arial" panose="020B0604020202020204" pitchFamily="34" charset="0"/>
              <a:buChar char="•"/>
            </a:pPr>
            <a:r>
              <a:rPr lang="en-GB">
                <a:latin typeface="Arial" panose="020B0604020202020204" pitchFamily="34" charset="0"/>
                <a:cs typeface="Arial" panose="020B0604020202020204" pitchFamily="34" charset="0"/>
              </a:rPr>
              <a:t>Please allow time for your child to settle into secondary school. Staff members spend the first few weeks of term in lessons and getting to know your child.</a:t>
            </a:r>
          </a:p>
        </p:txBody>
      </p:sp>
    </p:spTree>
    <p:extLst>
      <p:ext uri="{BB962C8B-B14F-4D97-AF65-F5344CB8AC3E}">
        <p14:creationId xmlns:p14="http://schemas.microsoft.com/office/powerpoint/2010/main" val="6448380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20"/>
          <p:cNvSpPr>
            <a:spLocks noGrp="1" noChangeArrowheads="1"/>
          </p:cNvSpPr>
          <p:nvPr>
            <p:ph type="title"/>
          </p:nvPr>
        </p:nvSpPr>
        <p:spPr>
          <a:xfrm>
            <a:off x="1981201" y="539751"/>
            <a:ext cx="8220075" cy="993775"/>
          </a:xfrm>
        </p:spPr>
        <p:txBody>
          <a:bodyPr/>
          <a:lstStyle/>
          <a:p>
            <a:pPr algn="ctr" eaLnBrk="1" hangingPunct="1"/>
            <a:r>
              <a:rPr lang="en-GB" altLang="en-US" sz="3600" dirty="0">
                <a:solidFill>
                  <a:srgbClr val="8D358B"/>
                </a:solidFill>
                <a:latin typeface="Tuffy" panose="020B0603060100000000" pitchFamily="34" charset="0"/>
                <a:ea typeface="Tuffy" panose="020B0603060100000000" pitchFamily="34" charset="0"/>
                <a:cs typeface="Twinkl" pitchFamily="2" charset="0"/>
              </a:rPr>
              <a:t>What Is an Education, </a:t>
            </a:r>
            <a:br>
              <a:rPr lang="en-GB" altLang="en-US" sz="3600" dirty="0">
                <a:solidFill>
                  <a:srgbClr val="8D358B"/>
                </a:solidFill>
                <a:latin typeface="Tuffy" panose="020B0603060100000000" pitchFamily="34" charset="0"/>
                <a:ea typeface="Tuffy" panose="020B0603060100000000" pitchFamily="34" charset="0"/>
                <a:cs typeface="Twinkl" pitchFamily="2" charset="0"/>
              </a:rPr>
            </a:br>
            <a:r>
              <a:rPr lang="en-GB" altLang="en-US" sz="3600" dirty="0">
                <a:solidFill>
                  <a:srgbClr val="8D358B"/>
                </a:solidFill>
                <a:latin typeface="Tuffy" panose="020B0603060100000000" pitchFamily="34" charset="0"/>
                <a:ea typeface="Tuffy" panose="020B0603060100000000" pitchFamily="34" charset="0"/>
                <a:cs typeface="Twinkl" pitchFamily="2" charset="0"/>
              </a:rPr>
              <a:t>Health Care Plan? </a:t>
            </a:r>
          </a:p>
        </p:txBody>
      </p:sp>
      <p:sp>
        <p:nvSpPr>
          <p:cNvPr id="7171" name="Rectangle 4"/>
          <p:cNvSpPr>
            <a:spLocks noChangeArrowheads="1"/>
          </p:cNvSpPr>
          <p:nvPr/>
        </p:nvSpPr>
        <p:spPr bwMode="auto">
          <a:xfrm>
            <a:off x="959557" y="2173289"/>
            <a:ext cx="10250310"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GB" altLang="en-US" sz="2400" dirty="0">
                <a:solidFill>
                  <a:schemeClr val="tx1"/>
                </a:solidFill>
                <a:latin typeface="+mj-lt"/>
                <a:ea typeface="Tuffy" panose="020B0603060100000000" pitchFamily="34" charset="0"/>
                <a:cs typeface="Tuffy" panose="020B0603060100000000" pitchFamily="34" charset="0"/>
              </a:rPr>
              <a:t>An Education, Health and Care Plan or EHC/EHCP is a legal document which describes a child or young person’s Special Educational Needs and/or Disabilities (SEND). </a:t>
            </a:r>
          </a:p>
          <a:p>
            <a:pPr algn="ctr" eaLnBrk="1" hangingPunct="1">
              <a:lnSpc>
                <a:spcPct val="100000"/>
              </a:lnSpc>
              <a:spcBef>
                <a:spcPct val="0"/>
              </a:spcBef>
              <a:buFontTx/>
              <a:buNone/>
            </a:pPr>
            <a:endParaRPr lang="en-GB" altLang="en-US" sz="2400" dirty="0">
              <a:solidFill>
                <a:schemeClr val="tx1"/>
              </a:solidFill>
              <a:latin typeface="+mj-lt"/>
              <a:ea typeface="Tuffy" panose="020B0603060100000000" pitchFamily="34" charset="0"/>
              <a:cs typeface="Tuffy" panose="020B0603060100000000" pitchFamily="34" charset="0"/>
            </a:endParaRPr>
          </a:p>
          <a:p>
            <a:pPr algn="ctr" eaLnBrk="1" hangingPunct="1">
              <a:lnSpc>
                <a:spcPct val="100000"/>
              </a:lnSpc>
              <a:spcBef>
                <a:spcPct val="0"/>
              </a:spcBef>
              <a:buFontTx/>
              <a:buNone/>
            </a:pPr>
            <a:r>
              <a:rPr lang="en-GB" altLang="en-US" sz="2400" dirty="0">
                <a:solidFill>
                  <a:schemeClr val="tx1"/>
                </a:solidFill>
                <a:latin typeface="+mj-lt"/>
                <a:ea typeface="Tuffy" panose="020B0603060100000000" pitchFamily="34" charset="0"/>
                <a:cs typeface="Tuffy" panose="020B0603060100000000" pitchFamily="34" charset="0"/>
              </a:rPr>
              <a:t>An EHCP is written and provided by a Local Authority in order to give children and young people the help and support they need to make progress academically, socially and emotionally. </a:t>
            </a:r>
          </a:p>
          <a:p>
            <a:pPr algn="ctr" eaLnBrk="1" hangingPunct="1">
              <a:lnSpc>
                <a:spcPct val="100000"/>
              </a:lnSpc>
              <a:spcBef>
                <a:spcPct val="0"/>
              </a:spcBef>
              <a:buFontTx/>
              <a:buNone/>
            </a:pPr>
            <a:r>
              <a:rPr lang="en-GB" altLang="en-US" sz="2400" dirty="0">
                <a:solidFill>
                  <a:schemeClr val="tx1"/>
                </a:solidFill>
                <a:latin typeface="+mj-lt"/>
                <a:ea typeface="Tuffy" panose="020B0603060100000000" pitchFamily="34" charset="0"/>
                <a:cs typeface="Tuffy" panose="020B0603060100000000" pitchFamily="34" charset="0"/>
              </a:rPr>
              <a:t> </a:t>
            </a:r>
          </a:p>
          <a:p>
            <a:pPr algn="ctr" eaLnBrk="1" hangingPunct="1">
              <a:lnSpc>
                <a:spcPct val="100000"/>
              </a:lnSpc>
              <a:spcBef>
                <a:spcPct val="0"/>
              </a:spcBef>
              <a:buFontTx/>
              <a:buNone/>
            </a:pPr>
            <a:r>
              <a:rPr lang="en-GB" altLang="en-US" sz="2400" dirty="0">
                <a:solidFill>
                  <a:schemeClr val="tx1"/>
                </a:solidFill>
                <a:latin typeface="+mj-lt"/>
                <a:ea typeface="Tuffy" panose="020B0603060100000000" pitchFamily="34" charset="0"/>
                <a:cs typeface="Tuffy" panose="020B0603060100000000" pitchFamily="34" charset="0"/>
              </a:rPr>
              <a:t>An EHCP replaced a Statement of Special Educational Need (SEN) when the revised Code of Practice was introduced in 2014.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20"/>
          <p:cNvSpPr>
            <a:spLocks noGrp="1" noChangeArrowheads="1"/>
          </p:cNvSpPr>
          <p:nvPr>
            <p:ph type="title"/>
          </p:nvPr>
        </p:nvSpPr>
        <p:spPr>
          <a:xfrm>
            <a:off x="1981201" y="479425"/>
            <a:ext cx="8220075" cy="762000"/>
          </a:xfrm>
        </p:spPr>
        <p:txBody>
          <a:bodyPr/>
          <a:lstStyle/>
          <a:p>
            <a:pPr algn="ctr" eaLnBrk="1" hangingPunct="1"/>
            <a:r>
              <a:rPr lang="en-US" altLang="en-US" sz="3600">
                <a:solidFill>
                  <a:srgbClr val="8D358B"/>
                </a:solidFill>
                <a:latin typeface="Tuffy" panose="020B0603060100000000" pitchFamily="34" charset="0"/>
                <a:ea typeface="Tuffy" panose="020B0603060100000000" pitchFamily="34" charset="0"/>
                <a:cs typeface="Tuffy" panose="020B0603060100000000" pitchFamily="34" charset="0"/>
              </a:rPr>
              <a:t>Who Is an EHCP For?</a:t>
            </a:r>
            <a:endParaRPr lang="en-GB" altLang="en-US" sz="3600">
              <a:solidFill>
                <a:srgbClr val="8D358B"/>
              </a:solidFill>
              <a:latin typeface="Tuffy" panose="020B0603060100000000" pitchFamily="34" charset="0"/>
              <a:ea typeface="Tuffy" panose="020B0603060100000000" pitchFamily="34" charset="0"/>
              <a:cs typeface="Tuffy" panose="020B0603060100000000" pitchFamily="34" charset="0"/>
            </a:endParaRPr>
          </a:p>
        </p:txBody>
      </p:sp>
      <p:sp>
        <p:nvSpPr>
          <p:cNvPr id="5" name="Rectangle 4"/>
          <p:cNvSpPr>
            <a:spLocks noChangeArrowheads="1"/>
          </p:cNvSpPr>
          <p:nvPr/>
        </p:nvSpPr>
        <p:spPr bwMode="auto">
          <a:xfrm>
            <a:off x="2524126" y="1384301"/>
            <a:ext cx="7292975" cy="1572326"/>
          </a:xfrm>
          <a:prstGeom prst="rect">
            <a:avLst/>
          </a:prstGeom>
          <a:solidFill>
            <a:srgbClr val="8D358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GB" altLang="en-US" sz="2200" dirty="0">
                <a:solidFill>
                  <a:schemeClr val="bg1"/>
                </a:solidFill>
                <a:latin typeface="+mj-lt"/>
                <a:ea typeface="Tuffy" panose="020B0603060100000000" pitchFamily="34" charset="0"/>
                <a:cs typeface="Tuffy" panose="020B0603060100000000" pitchFamily="34" charset="0"/>
              </a:rPr>
              <a:t>An EHCP is for any child or young person that has a significant and complex Special Educational Need or Disability. An EHCP is required when a child’s needs cannot be met by the usual support that is available to them in their school or setting. </a:t>
            </a:r>
          </a:p>
        </p:txBody>
      </p:sp>
      <p:sp>
        <p:nvSpPr>
          <p:cNvPr id="8196" name="Rectangle 4"/>
          <p:cNvSpPr>
            <a:spLocks noChangeArrowheads="1"/>
          </p:cNvSpPr>
          <p:nvPr/>
        </p:nvSpPr>
        <p:spPr bwMode="auto">
          <a:xfrm>
            <a:off x="1648178" y="3146142"/>
            <a:ext cx="8473722" cy="1233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GB" altLang="en-US" sz="2200" dirty="0">
                <a:solidFill>
                  <a:schemeClr val="tx1"/>
                </a:solidFill>
                <a:latin typeface="+mj-lt"/>
                <a:ea typeface="Tuffy" panose="020B0603060100000000" pitchFamily="34" charset="0"/>
                <a:cs typeface="Tuffy" panose="020B0603060100000000" pitchFamily="34" charset="0"/>
              </a:rPr>
              <a:t>Many children with SEND receive support in their school or setting without an EHCP, however their support would come from resources already available within school. This is called SEN Support. </a:t>
            </a:r>
          </a:p>
        </p:txBody>
      </p:sp>
      <p:sp>
        <p:nvSpPr>
          <p:cNvPr id="8197" name="Rectangle 5"/>
          <p:cNvSpPr>
            <a:spLocks noChangeArrowheads="1"/>
          </p:cNvSpPr>
          <p:nvPr/>
        </p:nvSpPr>
        <p:spPr bwMode="auto">
          <a:xfrm>
            <a:off x="2060576" y="4569429"/>
            <a:ext cx="8220074" cy="1233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GB" altLang="en-US" sz="2200" dirty="0">
                <a:solidFill>
                  <a:schemeClr val="tx1"/>
                </a:solidFill>
                <a:latin typeface="+mj-lt"/>
                <a:ea typeface="Tuffy" panose="020B0603060100000000" pitchFamily="34" charset="0"/>
                <a:cs typeface="Tuffy" panose="020B0603060100000000" pitchFamily="34" charset="0"/>
              </a:rPr>
              <a:t>Following support at the SEN Support level, some children or young people’s needs may be deemed significant and complex and therefore require an EHC assessment by the Local Authority.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859dd7d6-662b-4cbc-972e-276c8722f43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206FC06F932CF41910CC92F850CD42C" ma:contentTypeVersion="14" ma:contentTypeDescription="Create a new document." ma:contentTypeScope="" ma:versionID="461e84f2aa3556b65a6042e9f4016e3f">
  <xsd:schema xmlns:xsd="http://www.w3.org/2001/XMLSchema" xmlns:xs="http://www.w3.org/2001/XMLSchema" xmlns:p="http://schemas.microsoft.com/office/2006/metadata/properties" xmlns:ns3="859dd7d6-662b-4cbc-972e-276c8722f43c" xmlns:ns4="1ba59272-9ff0-4133-875e-403dc3afb612" targetNamespace="http://schemas.microsoft.com/office/2006/metadata/properties" ma:root="true" ma:fieldsID="dad71c80a401a0f2541854627cd94376" ns3:_="" ns4:_="">
    <xsd:import namespace="859dd7d6-662b-4cbc-972e-276c8722f43c"/>
    <xsd:import namespace="1ba59272-9ff0-4133-875e-403dc3afb612"/>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MediaServiceSystemTags" minOccurs="0"/>
                <xsd:element ref="ns3:MediaServiceOCR" minOccurs="0"/>
                <xsd:element ref="ns3:MediaServiceGenerationTime" minOccurs="0"/>
                <xsd:element ref="ns3:MediaServiceEventHashCode" minOccurs="0"/>
                <xsd:element ref="ns3:MediaServiceSearchProperties" minOccurs="0"/>
                <xsd:element ref="ns3:MediaServiceDateTaken" minOccurs="0"/>
                <xsd:element ref="ns4:SharedWithUsers" minOccurs="0"/>
                <xsd:element ref="ns4:SharedWithDetails" minOccurs="0"/>
                <xsd:element ref="ns4:SharingHintHash" minOccurs="0"/>
                <xsd:element ref="ns3:_activity"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9dd7d6-662b-4cbc-972e-276c8722f43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ystemTags" ma:index="11" nillable="true" ma:displayName="MediaServiceSystemTags" ma:hidden="true" ma:internalName="MediaServiceSystemTags" ma:readOnly="true">
      <xsd:simpleType>
        <xsd:restriction base="dms:Note"/>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_activity" ma:index="20" nillable="true" ma:displayName="_activity" ma:hidden="true" ma:internalName="_activity">
      <xsd:simpleType>
        <xsd:restriction base="dms:Note"/>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ba59272-9ff0-4133-875e-403dc3afb612"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5BD841C-9996-47C7-BA8C-CA405879227D}">
  <ds:schemaRefs>
    <ds:schemaRef ds:uri="http://schemas.microsoft.com/sharepoint/v3/contenttype/forms"/>
  </ds:schemaRefs>
</ds:datastoreItem>
</file>

<file path=customXml/itemProps2.xml><?xml version="1.0" encoding="utf-8"?>
<ds:datastoreItem xmlns:ds="http://schemas.openxmlformats.org/officeDocument/2006/customXml" ds:itemID="{EE5BA23A-1147-492A-9786-42CDCEDF3C8E}">
  <ds:schemaRefs>
    <ds:schemaRef ds:uri="http://purl.org/dc/terms/"/>
    <ds:schemaRef ds:uri="http://schemas.microsoft.com/office/2006/documentManagement/types"/>
    <ds:schemaRef ds:uri="http://schemas.microsoft.com/office/2006/metadata/properties"/>
    <ds:schemaRef ds:uri="http://www.w3.org/XML/1998/namespace"/>
    <ds:schemaRef ds:uri="http://purl.org/dc/dcmitype/"/>
    <ds:schemaRef ds:uri="http://schemas.openxmlformats.org/package/2006/metadata/core-properties"/>
    <ds:schemaRef ds:uri="http://schemas.microsoft.com/office/infopath/2007/PartnerControls"/>
    <ds:schemaRef ds:uri="1ba59272-9ff0-4133-875e-403dc3afb612"/>
    <ds:schemaRef ds:uri="859dd7d6-662b-4cbc-972e-276c8722f43c"/>
    <ds:schemaRef ds:uri="http://purl.org/dc/elements/1.1/"/>
  </ds:schemaRefs>
</ds:datastoreItem>
</file>

<file path=customXml/itemProps3.xml><?xml version="1.0" encoding="utf-8"?>
<ds:datastoreItem xmlns:ds="http://schemas.openxmlformats.org/officeDocument/2006/customXml" ds:itemID="{AAD5CF4E-46A0-4EB5-A793-EB559F995D0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59dd7d6-662b-4cbc-972e-276c8722f43c"/>
    <ds:schemaRef ds:uri="1ba59272-9ff0-4133-875e-403dc3afb61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307</TotalTime>
  <Words>1610</Words>
  <Application>Microsoft Office PowerPoint</Application>
  <PresentationFormat>Widescreen</PresentationFormat>
  <Paragraphs>120</Paragraphs>
  <Slides>26</Slides>
  <Notes>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26</vt:i4>
      </vt:variant>
    </vt:vector>
  </HeadingPairs>
  <TitlesOfParts>
    <vt:vector size="36" baseType="lpstr">
      <vt:lpstr>Arial</vt:lpstr>
      <vt:lpstr>Calibri</vt:lpstr>
      <vt:lpstr>Calibri Light</vt:lpstr>
      <vt:lpstr>Lato</vt:lpstr>
      <vt:lpstr>proxima-nova</vt:lpstr>
      <vt:lpstr>Rubik</vt:lpstr>
      <vt:lpstr>Tuffy</vt:lpstr>
      <vt:lpstr>Twinkl</vt:lpstr>
      <vt:lpstr>1_Office Theme</vt:lpstr>
      <vt:lpstr>2_Office Theme</vt:lpstr>
      <vt:lpstr>PowerPoint Presentation</vt:lpstr>
      <vt:lpstr>3. Post-16 choices  Where can I study?</vt:lpstr>
      <vt:lpstr>PowerPoint Presentation</vt:lpstr>
      <vt:lpstr>Cambourne Village College  Meet the SEN Team</vt:lpstr>
      <vt:lpstr>Cambourne VC SEND Information</vt:lpstr>
      <vt:lpstr>PowerPoint Presentation</vt:lpstr>
      <vt:lpstr>PowerPoint Presentation</vt:lpstr>
      <vt:lpstr>What Is an Education,  Health Care Plan? </vt:lpstr>
      <vt:lpstr>Who Is an EHCP For?</vt:lpstr>
      <vt:lpstr>How Long Can a Child or Young Person Receive an EHCP?</vt:lpstr>
      <vt:lpstr>How Can Parents or Carers Receive an EHCP for Their Child?</vt:lpstr>
      <vt:lpstr>PowerPoint Presentation</vt:lpstr>
      <vt:lpstr>PowerPoint Presentation</vt:lpstr>
      <vt:lpstr>PowerPoint Presentation</vt:lpstr>
      <vt:lpstr>PowerPoint Presentation</vt:lpstr>
      <vt:lpstr>ESOL / EAL Support at Cambourne Village College</vt:lpstr>
      <vt:lpstr>What do we mean by EAL?</vt:lpstr>
      <vt:lpstr>Supporting EAL students</vt:lpstr>
      <vt:lpstr>ESOL (English for Speakers of Other Languages) testing and teaching</vt:lpstr>
      <vt:lpstr>ESOL teaching </vt:lpstr>
      <vt:lpstr>PowerPoint Presentation</vt:lpstr>
      <vt:lpstr>Wellbeing at CamVC</vt:lpstr>
      <vt:lpstr>What Support do we offer?</vt:lpstr>
      <vt:lpstr>Outside of the School Day</vt:lpstr>
      <vt:lpstr>PowerPoint Presentation</vt:lpstr>
      <vt:lpstr>https://hongkongwell.uk/zh/parents-faq/</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 Minnaar</dc:creator>
  <cp:lastModifiedBy>Helena Ground</cp:lastModifiedBy>
  <cp:revision>10</cp:revision>
  <dcterms:created xsi:type="dcterms:W3CDTF">2017-09-12T18:22:50Z</dcterms:created>
  <dcterms:modified xsi:type="dcterms:W3CDTF">2024-06-25T10:45:43Z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0x0101000206FC06F932CF41910CC92F850CD42C</vt:lpwstr>
  </property>
  <property fmtid="{D5CDD505-2E9C-101B-9397-08002B2CF9AE}" pid="3" name="Order">
    <vt:r8>100</vt:r8>
  </property>
  <property fmtid="{D5CDD505-2E9C-101B-9397-08002B2CF9AE}" pid="4" name="Document Category">
    <vt:lpwstr/>
  </property>
  <property fmtid="{D5CDD505-2E9C-101B-9397-08002B2CF9AE}" pid="5" name="MediaServiceImageTags">
    <vt:lpwstr/>
  </property>
</Properties>
</file>